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1"/>
  </p:notesMasterIdLst>
  <p:sldIdLst>
    <p:sldId id="271" r:id="rId3"/>
    <p:sldId id="261" r:id="rId4"/>
    <p:sldId id="268" r:id="rId5"/>
    <p:sldId id="270" r:id="rId6"/>
    <p:sldId id="256" r:id="rId7"/>
    <p:sldId id="257" r:id="rId8"/>
    <p:sldId id="258" r:id="rId9"/>
    <p:sldId id="267" r:id="rId10"/>
    <p:sldId id="318" r:id="rId11"/>
    <p:sldId id="263" r:id="rId12"/>
    <p:sldId id="305" r:id="rId13"/>
    <p:sldId id="259" r:id="rId14"/>
    <p:sldId id="262" r:id="rId15"/>
    <p:sldId id="264" r:id="rId16"/>
    <p:sldId id="269" r:id="rId17"/>
    <p:sldId id="265" r:id="rId18"/>
    <p:sldId id="306" r:id="rId19"/>
    <p:sldId id="266" r:id="rId20"/>
    <p:sldId id="272" r:id="rId21"/>
    <p:sldId id="273" r:id="rId22"/>
    <p:sldId id="274" r:id="rId23"/>
    <p:sldId id="275" r:id="rId24"/>
    <p:sldId id="276" r:id="rId25"/>
    <p:sldId id="277" r:id="rId26"/>
    <p:sldId id="278" r:id="rId27"/>
    <p:sldId id="279" r:id="rId28"/>
    <p:sldId id="297" r:id="rId29"/>
    <p:sldId id="301" r:id="rId30"/>
    <p:sldId id="288" r:id="rId31"/>
    <p:sldId id="304" r:id="rId32"/>
    <p:sldId id="293" r:id="rId33"/>
    <p:sldId id="287" r:id="rId34"/>
    <p:sldId id="280" r:id="rId35"/>
    <p:sldId id="281" r:id="rId36"/>
    <p:sldId id="289" r:id="rId37"/>
    <p:sldId id="282" r:id="rId38"/>
    <p:sldId id="283" r:id="rId39"/>
    <p:sldId id="284" r:id="rId40"/>
    <p:sldId id="285" r:id="rId41"/>
    <p:sldId id="286" r:id="rId42"/>
    <p:sldId id="319" r:id="rId43"/>
    <p:sldId id="290" r:id="rId44"/>
    <p:sldId id="307" r:id="rId45"/>
    <p:sldId id="296" r:id="rId46"/>
    <p:sldId id="291" r:id="rId47"/>
    <p:sldId id="292" r:id="rId48"/>
    <p:sldId id="294" r:id="rId49"/>
    <p:sldId id="295" r:id="rId50"/>
    <p:sldId id="314" r:id="rId51"/>
    <p:sldId id="309" r:id="rId52"/>
    <p:sldId id="310" r:id="rId53"/>
    <p:sldId id="311" r:id="rId54"/>
    <p:sldId id="312" r:id="rId55"/>
    <p:sldId id="313" r:id="rId56"/>
    <p:sldId id="315" r:id="rId57"/>
    <p:sldId id="316" r:id="rId58"/>
    <p:sldId id="317" r:id="rId59"/>
    <p:sldId id="303" r:id="rId6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2" autoAdjust="0"/>
    <p:restoredTop sz="94606" autoAdjust="0"/>
  </p:normalViewPr>
  <p:slideViewPr>
    <p:cSldViewPr>
      <p:cViewPr varScale="1">
        <p:scale>
          <a:sx n="74" d="100"/>
          <a:sy n="74" d="100"/>
        </p:scale>
        <p:origin x="13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65F26B-C3F6-4200-89A6-FD6A0F928471}" type="datetimeFigureOut">
              <a:rPr lang="es-ES" smtClean="0"/>
              <a:pPr/>
              <a:t>03/01/2015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56A49D-9065-4291-87E0-F9EA648E6EC9}" type="slidenum">
              <a:rPr lang="es-ES" smtClean="0"/>
              <a:pPr/>
              <a:t>‹Nº›</a:t>
            </a:fld>
            <a:endParaRPr lang="es-ES"/>
          </a:p>
        </p:txBody>
      </p:sp>
    </p:spTree>
    <p:extLst>
      <p:ext uri="{BB962C8B-B14F-4D97-AF65-F5344CB8AC3E}">
        <p14:creationId xmlns:p14="http://schemas.microsoft.com/office/powerpoint/2010/main" val="66103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856A49D-9065-4291-87E0-F9EA648E6EC9}" type="slidenum">
              <a:rPr lang="es-ES" smtClean="0"/>
              <a:pPr/>
              <a:t>9</a:t>
            </a:fld>
            <a:endParaRPr lang="es-ES"/>
          </a:p>
        </p:txBody>
      </p:sp>
    </p:spTree>
    <p:extLst>
      <p:ext uri="{BB962C8B-B14F-4D97-AF65-F5344CB8AC3E}">
        <p14:creationId xmlns:p14="http://schemas.microsoft.com/office/powerpoint/2010/main" val="145991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smtClean="0"/>
          </a:p>
        </p:txBody>
      </p:sp>
      <p:sp>
        <p:nvSpPr>
          <p:cNvPr id="4" name="Slide Number Placeholder 3"/>
          <p:cNvSpPr>
            <a:spLocks noGrp="1"/>
          </p:cNvSpPr>
          <p:nvPr>
            <p:ph type="sldNum" sz="quarter" idx="10"/>
          </p:nvPr>
        </p:nvSpPr>
        <p:spPr/>
        <p:txBody>
          <a:bodyPr/>
          <a:lstStyle/>
          <a:p>
            <a:fld id="{5E0C3846-8D4C-4326-8BC7-9B455A036298}" type="slidenum">
              <a:rPr smtClean="0">
                <a:solidFill>
                  <a:prstClr val="black"/>
                </a:solidFill>
              </a:rPr>
              <a:pPr/>
              <a:t>58</a:t>
            </a:fld>
            <a:endParaRPr>
              <a:solidFill>
                <a:prstClr val="black"/>
              </a:solidFill>
            </a:endParaRPr>
          </a:p>
        </p:txBody>
      </p:sp>
    </p:spTree>
    <p:extLst>
      <p:ext uri="{BB962C8B-B14F-4D97-AF65-F5344CB8AC3E}">
        <p14:creationId xmlns:p14="http://schemas.microsoft.com/office/powerpoint/2010/main" val="317221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A356DF15-541B-49DC-9F2D-329E110CE3E2}" type="datetime1">
              <a:rPr lang="es-ES" smtClean="0"/>
              <a:pPr/>
              <a:t>03/01/2015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C0CF227-B0BE-4589-82DA-681106EFA0FC}" type="datetime1">
              <a:rPr lang="es-ES" smtClean="0"/>
              <a:pPr/>
              <a:t>03/01/2015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B144D16-2E9A-49EA-8A67-3C025C9A9052}" type="datetime1">
              <a:rPr lang="es-ES" smtClean="0"/>
              <a:pPr/>
              <a:t>03/01/2015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eaLnBrk="1" latinLnBrk="0" hangingPunct="1">
              <a:defRPr kumimoji="0" lang="es-ES">
                <a:latin typeface="Georgia" pitchFamily="18" charset="0"/>
              </a:defRPr>
            </a:lvl1pPr>
          </a:lstStyle>
          <a:p>
            <a:pPr eaLnBrk="1" latinLnBrk="0" hangingPunct="1"/>
            <a:r>
              <a:rPr kumimoji="0" lang="en-US" smtClean="0"/>
              <a:t>Clic para editar título</a:t>
            </a:r>
            <a:endParaRPr kumimoji="0"/>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eaLnBrk="1" latinLnBrk="0" hangingPunct="1">
              <a:buNone/>
              <a:defRPr kumimoji="0" lang="es-ES" sz="1600" baseline="0">
                <a:solidFill>
                  <a:schemeClr val="tx1"/>
                </a:solidFill>
                <a:latin typeface="Georgia" pitchFamily="18" charset="0"/>
              </a:defRPr>
            </a:lvl1pPr>
            <a:lvl2pPr marL="457200" indent="0" algn="ctr" eaLnBrk="1" latinLnBrk="0" hangingPunct="1">
              <a:buNone/>
              <a:defRPr kumimoji="0" lang="es-ES">
                <a:solidFill>
                  <a:schemeClr val="tx1">
                    <a:tint val="75000"/>
                  </a:schemeClr>
                </a:solidFill>
              </a:defRPr>
            </a:lvl2pPr>
            <a:lvl3pPr marL="914400" indent="0" algn="ctr" eaLnBrk="1" latinLnBrk="0" hangingPunct="1">
              <a:buNone/>
              <a:defRPr kumimoji="0" lang="es-ES">
                <a:solidFill>
                  <a:schemeClr val="tx1">
                    <a:tint val="75000"/>
                  </a:schemeClr>
                </a:solidFill>
              </a:defRPr>
            </a:lvl3pPr>
            <a:lvl4pPr marL="1371600" indent="0" algn="ctr" eaLnBrk="1" latinLnBrk="0" hangingPunct="1">
              <a:buNone/>
              <a:defRPr kumimoji="0" lang="es-ES">
                <a:solidFill>
                  <a:schemeClr val="tx1">
                    <a:tint val="75000"/>
                  </a:schemeClr>
                </a:solidFill>
              </a:defRPr>
            </a:lvl4pPr>
            <a:lvl5pPr marL="1828800" indent="0" algn="ctr" eaLnBrk="1" latinLnBrk="0" hangingPunct="1">
              <a:buNone/>
              <a:defRPr kumimoji="0" lang="es-ES">
                <a:solidFill>
                  <a:schemeClr val="tx1">
                    <a:tint val="75000"/>
                  </a:schemeClr>
                </a:solidFill>
              </a:defRPr>
            </a:lvl5pPr>
            <a:lvl6pPr marL="2286000" indent="0" algn="ctr" eaLnBrk="1" latinLnBrk="0" hangingPunct="1">
              <a:buNone/>
              <a:defRPr kumimoji="0" lang="es-ES">
                <a:solidFill>
                  <a:schemeClr val="tx1">
                    <a:tint val="75000"/>
                  </a:schemeClr>
                </a:solidFill>
              </a:defRPr>
            </a:lvl6pPr>
            <a:lvl7pPr marL="2743200" indent="0" algn="ctr" eaLnBrk="1" latinLnBrk="0" hangingPunct="1">
              <a:buNone/>
              <a:defRPr kumimoji="0" lang="es-ES">
                <a:solidFill>
                  <a:schemeClr val="tx1">
                    <a:tint val="75000"/>
                  </a:schemeClr>
                </a:solidFill>
              </a:defRPr>
            </a:lvl7pPr>
            <a:lvl8pPr marL="3200400" indent="0" algn="ctr" eaLnBrk="1" latinLnBrk="0" hangingPunct="1">
              <a:buNone/>
              <a:defRPr kumimoji="0" lang="es-ES">
                <a:solidFill>
                  <a:schemeClr val="tx1">
                    <a:tint val="75000"/>
                  </a:schemeClr>
                </a:solidFill>
              </a:defRPr>
            </a:lvl8pPr>
            <a:lvl9pPr marL="3657600" indent="0" algn="ctr" eaLnBrk="1" latinLnBrk="0" hangingPunct="1">
              <a:buNone/>
              <a:defRPr kumimoji="0" lang="es-ES">
                <a:solidFill>
                  <a:schemeClr val="tx1">
                    <a:tint val="75000"/>
                  </a:schemeClr>
                </a:solidFill>
              </a:defRPr>
            </a:lvl9pPr>
          </a:lstStyle>
          <a:p>
            <a:r>
              <a:rPr kumimoji="0" lang="es-ES"/>
              <a:t>Haga clic para editar</a:t>
            </a:r>
          </a:p>
        </p:txBody>
      </p:sp>
      <p:sp>
        <p:nvSpPr>
          <p:cNvPr id="4" name="Date Placeholder 3"/>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dirty="0">
              <a:solidFill>
                <a:prstClr val="black">
                  <a:tint val="75000"/>
                </a:prstClr>
              </a:solidFill>
            </a:endParaRPr>
          </a:p>
        </p:txBody>
      </p:sp>
      <p:sp>
        <p:nvSpPr>
          <p:cNvPr id="5" name="Footer Placeholder 4"/>
          <p:cNvSpPr>
            <a:spLocks noGrp="1"/>
          </p:cNvSpPr>
          <p:nvPr>
            <p:ph type="ftr" sz="quarter" idx="11"/>
          </p:nvPr>
        </p:nvSpPr>
        <p:spPr/>
        <p:txBody>
          <a:bodyPr/>
          <a:lstStyle/>
          <a:p>
            <a:endParaRP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5FC477-0A05-4F3E-8EE9-E015C9089D56}"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41040554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srcRect l="-92" t="50811" r="45394" b="-590"/>
          <a:stretch/>
        </p:blipFill>
        <p:spPr>
          <a:xfrm>
            <a:off x="-13647"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eaLnBrk="1" latinLnBrk="0" hangingPunct="1">
              <a:defRPr kumimoji="0" lang="es-ES" sz="3600" b="0" cap="none">
                <a:latin typeface="Georgia" pitchFamily="18" charset="0"/>
              </a:defRPr>
            </a:lvl1pPr>
          </a:lstStyle>
          <a:p>
            <a:r>
              <a:rPr kumimoji="0" lang="es-ES"/>
              <a:t>Haga clic para modificar el estilo de título del patrón</a:t>
            </a:r>
          </a:p>
        </p:txBody>
      </p:sp>
      <p:sp>
        <p:nvSpPr>
          <p:cNvPr id="3" name="Text Placeholder 2"/>
          <p:cNvSpPr>
            <a:spLocks noGrp="1"/>
          </p:cNvSpPr>
          <p:nvPr>
            <p:ph type="body" idx="1"/>
          </p:nvPr>
        </p:nvSpPr>
        <p:spPr>
          <a:xfrm>
            <a:off x="3810000" y="3048000"/>
            <a:ext cx="5105400" cy="1500187"/>
          </a:xfrm>
        </p:spPr>
        <p:txBody>
          <a:bodyPr anchor="t"/>
          <a:lstStyle>
            <a:lvl1pPr marL="0" indent="0" eaLnBrk="1" latinLnBrk="0" hangingPunct="1">
              <a:buNone/>
              <a:defRPr kumimoji="0" lang="es-ES" sz="2000">
                <a:solidFill>
                  <a:schemeClr val="tx1"/>
                </a:solidFill>
                <a:latin typeface="Georgia" pitchFamily="18" charset="0"/>
              </a:defRPr>
            </a:lvl1pPr>
            <a:lvl2pPr marL="457200" indent="0" eaLnBrk="1" latinLnBrk="0" hangingPunct="1">
              <a:buNone/>
              <a:defRPr kumimoji="0" lang="es-ES" sz="1800">
                <a:solidFill>
                  <a:schemeClr val="tx1">
                    <a:tint val="75000"/>
                  </a:schemeClr>
                </a:solidFill>
              </a:defRPr>
            </a:lvl2pPr>
            <a:lvl3pPr marL="914400" indent="0" eaLnBrk="1" latinLnBrk="0" hangingPunct="1">
              <a:buNone/>
              <a:defRPr kumimoji="0" lang="es-ES" sz="1600">
                <a:solidFill>
                  <a:schemeClr val="tx1">
                    <a:tint val="75000"/>
                  </a:schemeClr>
                </a:solidFill>
              </a:defRPr>
            </a:lvl3pPr>
            <a:lvl4pPr marL="1371600" indent="0" eaLnBrk="1" latinLnBrk="0" hangingPunct="1">
              <a:buNone/>
              <a:defRPr kumimoji="0" lang="es-ES" sz="1400">
                <a:solidFill>
                  <a:schemeClr val="tx1">
                    <a:tint val="75000"/>
                  </a:schemeClr>
                </a:solidFill>
              </a:defRPr>
            </a:lvl4pPr>
            <a:lvl5pPr marL="1828800" indent="0" eaLnBrk="1" latinLnBrk="0" hangingPunct="1">
              <a:buNone/>
              <a:defRPr kumimoji="0" lang="es-ES" sz="1400">
                <a:solidFill>
                  <a:schemeClr val="tx1">
                    <a:tint val="75000"/>
                  </a:schemeClr>
                </a:solidFill>
              </a:defRPr>
            </a:lvl5pPr>
            <a:lvl6pPr marL="2286000" indent="0" eaLnBrk="1" latinLnBrk="0" hangingPunct="1">
              <a:buNone/>
              <a:defRPr kumimoji="0" lang="es-ES" sz="1400">
                <a:solidFill>
                  <a:schemeClr val="tx1">
                    <a:tint val="75000"/>
                  </a:schemeClr>
                </a:solidFill>
              </a:defRPr>
            </a:lvl6pPr>
            <a:lvl7pPr marL="2743200" indent="0" eaLnBrk="1" latinLnBrk="0" hangingPunct="1">
              <a:buNone/>
              <a:defRPr kumimoji="0" lang="es-ES" sz="1400">
                <a:solidFill>
                  <a:schemeClr val="tx1">
                    <a:tint val="75000"/>
                  </a:schemeClr>
                </a:solidFill>
              </a:defRPr>
            </a:lvl7pPr>
            <a:lvl8pPr marL="3200400" indent="0" eaLnBrk="1" latinLnBrk="0" hangingPunct="1">
              <a:buNone/>
              <a:defRPr kumimoji="0" lang="es-ES" sz="1400">
                <a:solidFill>
                  <a:schemeClr val="tx1">
                    <a:tint val="75000"/>
                  </a:schemeClr>
                </a:solidFill>
              </a:defRPr>
            </a:lvl8pPr>
            <a:lvl9pPr marL="3657600" indent="0" eaLnBrk="1" latinLnBrk="0" hangingPunct="1">
              <a:buNone/>
              <a:defRPr kumimoji="0" lang="es-ES" sz="1400">
                <a:solidFill>
                  <a:schemeClr val="tx1">
                    <a:tint val="75000"/>
                  </a:schemeClr>
                </a:solidFill>
              </a:defRPr>
            </a:lvl9pPr>
          </a:lstStyle>
          <a:p>
            <a:pPr lvl="0" eaLnBrk="1" latinLnBrk="0" hangingPunct="1"/>
            <a:r>
              <a:rPr kumimoji="0" lang="en-US" smtClean="0"/>
              <a:t>Haga clic para modificar el estilo de texto del patrón</a:t>
            </a:r>
          </a:p>
        </p:txBody>
      </p:sp>
      <p:sp>
        <p:nvSpPr>
          <p:cNvPr id="4" name="Date Placeholder 3"/>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dirty="0">
              <a:solidFill>
                <a:prstClr val="black">
                  <a:tint val="75000"/>
                </a:prstClr>
              </a:solidFill>
            </a:endParaRPr>
          </a:p>
        </p:txBody>
      </p:sp>
      <p:sp>
        <p:nvSpPr>
          <p:cNvPr id="5" name="Footer Placeholder 4"/>
          <p:cNvSpPr>
            <a:spLocks noGrp="1"/>
          </p:cNvSpPr>
          <p:nvPr>
            <p:ph type="ftr" sz="quarter" idx="11"/>
          </p:nvPr>
        </p:nvSpPr>
        <p:spPr/>
        <p:txBody>
          <a:bodyPr/>
          <a:lstStyle/>
          <a:p>
            <a:endParaRP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5FC477-0A05-4F3E-8EE9-E015C9089D56}"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36890170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eaLnBrk="1" latinLnBrk="0" hangingPunct="1">
              <a:defRPr kumimoji="0" lang="es-ES" sz="2800">
                <a:latin typeface="Georgia" pitchFamily="18" charset="0"/>
              </a:defRPr>
            </a:lvl1pPr>
          </a:lstStyle>
          <a:p>
            <a:pPr eaLnBrk="1" latinLnBrk="0" hangingPunct="1"/>
            <a:r>
              <a:rPr kumimoji="0" lang="en-US" smtClean="0"/>
              <a:t>Clic para editar título</a:t>
            </a:r>
            <a:endParaRPr kumimoji="0"/>
          </a:p>
        </p:txBody>
      </p:sp>
      <p:sp>
        <p:nvSpPr>
          <p:cNvPr id="3" name="Content Placeholder 2"/>
          <p:cNvSpPr>
            <a:spLocks noGrp="1"/>
          </p:cNvSpPr>
          <p:nvPr>
            <p:ph idx="1"/>
          </p:nvPr>
        </p:nvSpPr>
        <p:spPr/>
        <p:txBody>
          <a:bodyPr>
            <a:normAutofit/>
          </a:bodyPr>
          <a:lstStyle>
            <a:lvl1pPr marL="342900" indent="-342900" eaLnBrk="1" latinLnBrk="0" hangingPunct="1">
              <a:lnSpc>
                <a:spcPct val="150000"/>
              </a:lnSpc>
              <a:spcBef>
                <a:spcPts val="0"/>
              </a:spcBef>
              <a:buSzPct val="130000"/>
              <a:buFont typeface="Arial" pitchFamily="34" charset="0"/>
              <a:buChar char="•"/>
              <a:defRPr kumimoji="0" lang="es-ES" sz="2000">
                <a:latin typeface="Georgia" pitchFamily="18" charset="0"/>
              </a:defRPr>
            </a:lvl1pPr>
            <a:lvl2pPr marL="571500" indent="-228600" eaLnBrk="1" latinLnBrk="0" hangingPunct="1">
              <a:lnSpc>
                <a:spcPct val="150000"/>
              </a:lnSpc>
              <a:spcBef>
                <a:spcPts val="0"/>
              </a:spcBef>
              <a:buSzPct val="60000"/>
              <a:buFont typeface="Courier New" pitchFamily="49" charset="0"/>
              <a:buChar char="o"/>
              <a:defRPr kumimoji="0" lang="es-ES" sz="1800">
                <a:latin typeface="Georgia" pitchFamily="18" charset="0"/>
              </a:defRPr>
            </a:lvl2pPr>
            <a:lvl3pPr eaLnBrk="1" latinLnBrk="0" hangingPunct="1">
              <a:defRPr kumimoji="0" lang="es-ES" sz="2000">
                <a:latin typeface="Georgia" pitchFamily="18" charset="0"/>
              </a:defRPr>
            </a:lvl3pPr>
            <a:lvl4pPr eaLnBrk="1" latinLnBrk="0" hangingPunct="1">
              <a:defRPr kumimoji="0" lang="es-ES" sz="2000">
                <a:latin typeface="Georgia" pitchFamily="18" charset="0"/>
              </a:defRPr>
            </a:lvl4pPr>
            <a:lvl5pPr eaLnBrk="1" latinLnBrk="0" hangingPunct="1">
              <a:defRPr kumimoji="0" lang="es-ES" sz="2000">
                <a:latin typeface="Georgia" pitchFamily="18" charset="0"/>
              </a:defRPr>
            </a:lvl5pPr>
          </a:lstStyle>
          <a:p>
            <a:pPr lvl="0" eaLnBrk="1" latinLnBrk="0" hangingPunct="1"/>
            <a:r>
              <a:rPr kumimoji="0" lang="en-US" smtClean="0"/>
              <a:t>Haga clic para modificar el estilo de texto del patrón</a:t>
            </a:r>
          </a:p>
          <a:p>
            <a:pPr lvl="1" eaLnBrk="1" latinLnBrk="0" hangingPunct="1"/>
            <a:r>
              <a:rPr kumimoji="0" lang="en-US" smtClean="0"/>
              <a:t>Segundo nivel</a:t>
            </a:r>
          </a:p>
          <a:p>
            <a:pPr lvl="2" eaLnBrk="1" latinLnBrk="0" hangingPunct="1"/>
            <a:r>
              <a:rPr kumimoji="0" lang="en-US" smtClean="0"/>
              <a:t>Tercer nivel</a:t>
            </a:r>
          </a:p>
          <a:p>
            <a:pPr lvl="3" eaLnBrk="1" latinLnBrk="0" hangingPunct="1"/>
            <a:r>
              <a:rPr kumimoji="0" lang="en-US" smtClean="0"/>
              <a:t>Cuarto nivel</a:t>
            </a:r>
          </a:p>
          <a:p>
            <a:pPr lvl="4" eaLnBrk="1" latinLnBrk="0" hangingPunct="1"/>
            <a:r>
              <a:rPr kumimoji="0" lang="en-US" smtClean="0"/>
              <a:t>Quinto nivel</a:t>
            </a:r>
            <a:endParaRPr kumimoji="0"/>
          </a:p>
        </p:txBody>
      </p:sp>
      <p:sp>
        <p:nvSpPr>
          <p:cNvPr id="4" name="Date Placeholder 3"/>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dirty="0">
              <a:solidFill>
                <a:prstClr val="black">
                  <a:tint val="75000"/>
                </a:prstClr>
              </a:solidFill>
            </a:endParaRPr>
          </a:p>
        </p:txBody>
      </p:sp>
      <p:sp>
        <p:nvSpPr>
          <p:cNvPr id="5" name="Footer Placeholder 4"/>
          <p:cNvSpPr>
            <a:spLocks noGrp="1"/>
          </p:cNvSpPr>
          <p:nvPr>
            <p:ph type="ftr" sz="quarter" idx="11"/>
          </p:nvPr>
        </p:nvSpPr>
        <p:spPr/>
        <p:txBody>
          <a:bodyPr/>
          <a:lstStyle/>
          <a:p>
            <a:endParaRP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5FC477-0A05-4F3E-8EE9-E015C9089D56}"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3745851044"/>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kumimoji="0" lang="en-US" smtClean="0"/>
              <a:t>Clic para editar título</a:t>
            </a:r>
            <a:endParaRPr kumimoji="0"/>
          </a:p>
        </p:txBody>
      </p:sp>
      <p:sp>
        <p:nvSpPr>
          <p:cNvPr id="3" name="Content Placeholder 2"/>
          <p:cNvSpPr>
            <a:spLocks noGrp="1"/>
          </p:cNvSpPr>
          <p:nvPr>
            <p:ph sz="half" idx="1"/>
          </p:nvPr>
        </p:nvSpPr>
        <p:spPr>
          <a:xfrm>
            <a:off x="457200" y="1828800"/>
            <a:ext cx="4038600" cy="4297363"/>
          </a:xfrm>
        </p:spPr>
        <p:txBody>
          <a:bodyPr>
            <a:normAutofit/>
          </a:bodyPr>
          <a:lstStyle>
            <a:lvl1pPr eaLnBrk="1" latinLnBrk="0" hangingPunct="1">
              <a:defRPr kumimoji="0" lang="es-ES" sz="2400"/>
            </a:lvl1pPr>
            <a:lvl2pPr eaLnBrk="1" latinLnBrk="0" hangingPunct="1">
              <a:defRPr kumimoji="0" lang="es-ES" sz="2000"/>
            </a:lvl2pPr>
            <a:lvl3pPr eaLnBrk="1" latinLnBrk="0" hangingPunct="1">
              <a:defRPr kumimoji="0" lang="es-ES" sz="1800"/>
            </a:lvl3pPr>
            <a:lvl4pPr eaLnBrk="1" latinLnBrk="0" hangingPunct="1">
              <a:defRPr kumimoji="0" lang="es-ES" sz="1600"/>
            </a:lvl4pPr>
            <a:lvl5pPr eaLnBrk="1" latinLnBrk="0" hangingPunct="1">
              <a:defRPr kumimoji="0" lang="es-ES" sz="1600"/>
            </a:lvl5pPr>
            <a:lvl6pPr eaLnBrk="1" latinLnBrk="0" hangingPunct="1">
              <a:defRPr kumimoji="0" lang="es-ES" sz="1800"/>
            </a:lvl6pPr>
            <a:lvl7pPr eaLnBrk="1" latinLnBrk="0" hangingPunct="1">
              <a:defRPr kumimoji="0" lang="es-ES" sz="1800"/>
            </a:lvl7pPr>
            <a:lvl8pPr eaLnBrk="1" latinLnBrk="0" hangingPunct="1">
              <a:defRPr kumimoji="0" lang="es-ES" sz="1800"/>
            </a:lvl8pPr>
            <a:lvl9pPr eaLnBrk="1" latinLnBrk="0" hangingPunct="1">
              <a:defRPr kumimoji="0" lang="es-ES" sz="1800"/>
            </a:lvl9pPr>
          </a:lstStyle>
          <a:p>
            <a:pPr lvl="0" eaLnBrk="1" latinLnBrk="0" hangingPunct="1"/>
            <a:r>
              <a:rPr kumimoji="0" lang="en-US" smtClean="0"/>
              <a:t>Haga clic para modificar el estilo de texto del patrón</a:t>
            </a:r>
          </a:p>
          <a:p>
            <a:pPr lvl="1" eaLnBrk="1" latinLnBrk="0" hangingPunct="1"/>
            <a:r>
              <a:rPr kumimoji="0" lang="en-US" smtClean="0"/>
              <a:t>Segundo nivel</a:t>
            </a:r>
          </a:p>
          <a:p>
            <a:pPr lvl="2" eaLnBrk="1" latinLnBrk="0" hangingPunct="1"/>
            <a:r>
              <a:rPr kumimoji="0" lang="en-US" smtClean="0"/>
              <a:t>Tercer nivel</a:t>
            </a:r>
          </a:p>
          <a:p>
            <a:pPr lvl="3" eaLnBrk="1" latinLnBrk="0" hangingPunct="1"/>
            <a:r>
              <a:rPr kumimoji="0" lang="en-US" smtClean="0"/>
              <a:t>Cuarto nivel</a:t>
            </a:r>
          </a:p>
          <a:p>
            <a:pPr lvl="4" eaLnBrk="1" latinLnBrk="0" hangingPunct="1"/>
            <a:r>
              <a:rPr kumimoji="0" lang="en-US" smtClean="0"/>
              <a:t>Quinto nivel</a:t>
            </a:r>
            <a:endParaRPr kumimoji="0"/>
          </a:p>
        </p:txBody>
      </p:sp>
      <p:sp>
        <p:nvSpPr>
          <p:cNvPr id="4" name="Content Placeholder 3"/>
          <p:cNvSpPr>
            <a:spLocks noGrp="1"/>
          </p:cNvSpPr>
          <p:nvPr>
            <p:ph sz="half" idx="2"/>
          </p:nvPr>
        </p:nvSpPr>
        <p:spPr>
          <a:xfrm>
            <a:off x="4648200" y="1828800"/>
            <a:ext cx="4038600" cy="4297363"/>
          </a:xfrm>
        </p:spPr>
        <p:txBody>
          <a:bodyPr>
            <a:normAutofit/>
          </a:bodyPr>
          <a:lstStyle>
            <a:lvl1pPr eaLnBrk="1" latinLnBrk="0" hangingPunct="1">
              <a:defRPr kumimoji="0" lang="es-ES" sz="2400"/>
            </a:lvl1pPr>
            <a:lvl2pPr eaLnBrk="1" latinLnBrk="0" hangingPunct="1">
              <a:defRPr kumimoji="0" lang="es-ES" sz="2000"/>
            </a:lvl2pPr>
            <a:lvl3pPr eaLnBrk="1" latinLnBrk="0" hangingPunct="1">
              <a:defRPr kumimoji="0" lang="es-ES" sz="1800"/>
            </a:lvl3pPr>
            <a:lvl4pPr eaLnBrk="1" latinLnBrk="0" hangingPunct="1">
              <a:defRPr kumimoji="0" lang="es-ES" sz="1600"/>
            </a:lvl4pPr>
            <a:lvl5pPr eaLnBrk="1" latinLnBrk="0" hangingPunct="1">
              <a:defRPr kumimoji="0" lang="es-ES" sz="1600"/>
            </a:lvl5pPr>
            <a:lvl6pPr eaLnBrk="1" latinLnBrk="0" hangingPunct="1">
              <a:defRPr kumimoji="0" lang="es-ES" sz="1800"/>
            </a:lvl6pPr>
            <a:lvl7pPr eaLnBrk="1" latinLnBrk="0" hangingPunct="1">
              <a:defRPr kumimoji="0" lang="es-ES" sz="1800"/>
            </a:lvl7pPr>
            <a:lvl8pPr eaLnBrk="1" latinLnBrk="0" hangingPunct="1">
              <a:defRPr kumimoji="0" lang="es-ES" sz="1800"/>
            </a:lvl8pPr>
            <a:lvl9pPr eaLnBrk="1" latinLnBrk="0" hangingPunct="1">
              <a:defRPr kumimoji="0" lang="es-ES" sz="1800"/>
            </a:lvl9pPr>
          </a:lstStyle>
          <a:p>
            <a:pPr lvl="0" eaLnBrk="1" latinLnBrk="0" hangingPunct="1"/>
            <a:r>
              <a:rPr kumimoji="0" lang="en-US" smtClean="0"/>
              <a:t>Haga clic para modificar el estilo de texto del patrón</a:t>
            </a:r>
          </a:p>
          <a:p>
            <a:pPr lvl="1" eaLnBrk="1" latinLnBrk="0" hangingPunct="1"/>
            <a:r>
              <a:rPr kumimoji="0" lang="en-US" smtClean="0"/>
              <a:t>Segundo nivel</a:t>
            </a:r>
          </a:p>
          <a:p>
            <a:pPr lvl="2" eaLnBrk="1" latinLnBrk="0" hangingPunct="1"/>
            <a:r>
              <a:rPr kumimoji="0" lang="en-US" smtClean="0"/>
              <a:t>Tercer nivel</a:t>
            </a:r>
          </a:p>
          <a:p>
            <a:pPr lvl="3" eaLnBrk="1" latinLnBrk="0" hangingPunct="1"/>
            <a:r>
              <a:rPr kumimoji="0" lang="en-US" smtClean="0"/>
              <a:t>Cuarto nivel</a:t>
            </a:r>
          </a:p>
          <a:p>
            <a:pPr lvl="4" eaLnBrk="1" latinLnBrk="0" hangingPunct="1"/>
            <a:r>
              <a:rPr kumimoji="0" lang="en-US" smtClean="0"/>
              <a:t>Quinto nivel</a:t>
            </a:r>
            <a:endParaRPr kumimoji="0"/>
          </a:p>
        </p:txBody>
      </p:sp>
      <p:sp>
        <p:nvSpPr>
          <p:cNvPr id="5" name="Date Placeholder 4"/>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dirty="0">
              <a:solidFill>
                <a:prstClr val="black">
                  <a:tint val="75000"/>
                </a:prstClr>
              </a:solidFill>
            </a:endParaRPr>
          </a:p>
        </p:txBody>
      </p:sp>
      <p:sp>
        <p:nvSpPr>
          <p:cNvPr id="6" name="Footer Placeholder 5"/>
          <p:cNvSpPr>
            <a:spLocks noGrp="1"/>
          </p:cNvSpPr>
          <p:nvPr>
            <p:ph type="ftr" sz="quarter" idx="11"/>
          </p:nvPr>
        </p:nvSpPr>
        <p:spPr/>
        <p:txBody>
          <a:bodyPr/>
          <a:lstStyle/>
          <a:p>
            <a:endParaRP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5FC477-0A05-4F3E-8EE9-E015C9089D56}"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3605233729"/>
      </p:ext>
    </p:extLst>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eaLnBrk="1" latinLnBrk="0" hangingPunct="1">
              <a:defRPr kumimoji="0" lang="es-ES"/>
            </a:lvl1pPr>
          </a:lstStyle>
          <a:p>
            <a:pPr eaLnBrk="1" latinLnBrk="0" hangingPunct="1"/>
            <a:r>
              <a:rPr kumimoji="0" lang="en-US" smtClean="0"/>
              <a:t>Clic para editar título</a:t>
            </a:r>
            <a:endParaRPr kumimoji="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eaLnBrk="1" latinLnBrk="0" hangingPunct="1">
              <a:buNone/>
              <a:defRPr kumimoji="0" lang="es-ES" sz="2000" b="1"/>
            </a:lvl1pPr>
            <a:lvl2pPr marL="457200" indent="0" eaLnBrk="1" latinLnBrk="0" hangingPunct="1">
              <a:buNone/>
              <a:defRPr kumimoji="0" lang="es-ES" sz="2000" b="1"/>
            </a:lvl2pPr>
            <a:lvl3pPr marL="914400" indent="0" eaLnBrk="1" latinLnBrk="0" hangingPunct="1">
              <a:buNone/>
              <a:defRPr kumimoji="0" lang="es-ES" sz="1800" b="1"/>
            </a:lvl3pPr>
            <a:lvl4pPr marL="1371600" indent="0" eaLnBrk="1" latinLnBrk="0" hangingPunct="1">
              <a:buNone/>
              <a:defRPr kumimoji="0" lang="es-ES" sz="1600" b="1"/>
            </a:lvl4pPr>
            <a:lvl5pPr marL="1828800" indent="0" eaLnBrk="1" latinLnBrk="0" hangingPunct="1">
              <a:buNone/>
              <a:defRPr kumimoji="0" lang="es-ES" sz="1600" b="1"/>
            </a:lvl5pPr>
            <a:lvl6pPr marL="2286000" indent="0" eaLnBrk="1" latinLnBrk="0" hangingPunct="1">
              <a:buNone/>
              <a:defRPr kumimoji="0" lang="es-ES" sz="1600" b="1"/>
            </a:lvl6pPr>
            <a:lvl7pPr marL="2743200" indent="0" eaLnBrk="1" latinLnBrk="0" hangingPunct="1">
              <a:buNone/>
              <a:defRPr kumimoji="0" lang="es-ES" sz="1600" b="1"/>
            </a:lvl7pPr>
            <a:lvl8pPr marL="3200400" indent="0" eaLnBrk="1" latinLnBrk="0" hangingPunct="1">
              <a:buNone/>
              <a:defRPr kumimoji="0" lang="es-ES" sz="1600" b="1"/>
            </a:lvl8pPr>
            <a:lvl9pPr marL="3657600" indent="0" eaLnBrk="1" latinLnBrk="0" hangingPunct="1">
              <a:buNone/>
              <a:defRPr kumimoji="0" lang="es-ES" sz="1600" b="1"/>
            </a:lvl9pPr>
          </a:lstStyle>
          <a:p>
            <a:pPr lvl="0" eaLnBrk="1" latinLnBrk="0" hangingPunct="1"/>
            <a:r>
              <a:rPr kumimoji="0" lang="en-US"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normAutofit/>
          </a:bodyPr>
          <a:lstStyle>
            <a:lvl1pPr eaLnBrk="1" latinLnBrk="0" hangingPunct="1">
              <a:defRPr kumimoji="0" lang="es-ES" sz="2000"/>
            </a:lvl1pPr>
            <a:lvl2pPr eaLnBrk="1" latinLnBrk="0" hangingPunct="1">
              <a:defRPr kumimoji="0" lang="es-ES" sz="1800"/>
            </a:lvl2pPr>
            <a:lvl3pPr eaLnBrk="1" latinLnBrk="0" hangingPunct="1">
              <a:defRPr kumimoji="0" lang="es-ES" sz="1600"/>
            </a:lvl3pPr>
            <a:lvl4pPr eaLnBrk="1" latinLnBrk="0" hangingPunct="1">
              <a:defRPr kumimoji="0" lang="es-ES" sz="1400"/>
            </a:lvl4pPr>
            <a:lvl5pPr eaLnBrk="1" latinLnBrk="0" hangingPunct="1">
              <a:defRPr kumimoji="0" lang="es-ES" sz="1400"/>
            </a:lvl5pPr>
            <a:lvl6pPr eaLnBrk="1" latinLnBrk="0" hangingPunct="1">
              <a:defRPr kumimoji="0" lang="es-ES" sz="1600"/>
            </a:lvl6pPr>
            <a:lvl7pPr eaLnBrk="1" latinLnBrk="0" hangingPunct="1">
              <a:defRPr kumimoji="0" lang="es-ES" sz="1600"/>
            </a:lvl7pPr>
            <a:lvl8pPr eaLnBrk="1" latinLnBrk="0" hangingPunct="1">
              <a:defRPr kumimoji="0" lang="es-ES" sz="1600"/>
            </a:lvl8pPr>
            <a:lvl9pPr eaLnBrk="1" latinLnBrk="0" hangingPunct="1">
              <a:defRPr kumimoji="0" lang="es-ES" sz="1600"/>
            </a:lvl9pPr>
          </a:lstStyle>
          <a:p>
            <a:pPr lvl="0" eaLnBrk="1" latinLnBrk="0" hangingPunct="1"/>
            <a:r>
              <a:rPr kumimoji="0" lang="en-US" smtClean="0"/>
              <a:t>Haga clic para modificar el estilo de texto del patrón</a:t>
            </a:r>
          </a:p>
          <a:p>
            <a:pPr lvl="1" eaLnBrk="1" latinLnBrk="0" hangingPunct="1"/>
            <a:r>
              <a:rPr kumimoji="0" lang="en-US" smtClean="0"/>
              <a:t>Segundo nivel</a:t>
            </a:r>
          </a:p>
          <a:p>
            <a:pPr lvl="2" eaLnBrk="1" latinLnBrk="0" hangingPunct="1"/>
            <a:r>
              <a:rPr kumimoji="0" lang="en-US" smtClean="0"/>
              <a:t>Tercer nivel</a:t>
            </a:r>
          </a:p>
          <a:p>
            <a:pPr lvl="3" eaLnBrk="1" latinLnBrk="0" hangingPunct="1"/>
            <a:r>
              <a:rPr kumimoji="0" lang="en-US" smtClean="0"/>
              <a:t>Cuarto nivel</a:t>
            </a:r>
          </a:p>
          <a:p>
            <a:pPr lvl="4" eaLnBrk="1" latinLnBrk="0" hangingPunct="1"/>
            <a:r>
              <a:rPr kumimoji="0" lang="en-US" smtClean="0"/>
              <a:t>Quinto nivel</a:t>
            </a:r>
            <a:endParaRPr kumimoji="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eaLnBrk="1" latinLnBrk="0" hangingPunct="1">
              <a:buNone/>
              <a:defRPr kumimoji="0" lang="es-ES" sz="2000" b="1"/>
            </a:lvl1pPr>
            <a:lvl2pPr marL="457200" indent="0" eaLnBrk="1" latinLnBrk="0" hangingPunct="1">
              <a:buNone/>
              <a:defRPr kumimoji="0" lang="es-ES" sz="2000" b="1"/>
            </a:lvl2pPr>
            <a:lvl3pPr marL="914400" indent="0" eaLnBrk="1" latinLnBrk="0" hangingPunct="1">
              <a:buNone/>
              <a:defRPr kumimoji="0" lang="es-ES" sz="1800" b="1"/>
            </a:lvl3pPr>
            <a:lvl4pPr marL="1371600" indent="0" eaLnBrk="1" latinLnBrk="0" hangingPunct="1">
              <a:buNone/>
              <a:defRPr kumimoji="0" lang="es-ES" sz="1600" b="1"/>
            </a:lvl4pPr>
            <a:lvl5pPr marL="1828800" indent="0" eaLnBrk="1" latinLnBrk="0" hangingPunct="1">
              <a:buNone/>
              <a:defRPr kumimoji="0" lang="es-ES" sz="1600" b="1"/>
            </a:lvl5pPr>
            <a:lvl6pPr marL="2286000" indent="0" eaLnBrk="1" latinLnBrk="0" hangingPunct="1">
              <a:buNone/>
              <a:defRPr kumimoji="0" lang="es-ES" sz="1600" b="1"/>
            </a:lvl6pPr>
            <a:lvl7pPr marL="2743200" indent="0" eaLnBrk="1" latinLnBrk="0" hangingPunct="1">
              <a:buNone/>
              <a:defRPr kumimoji="0" lang="es-ES" sz="1600" b="1"/>
            </a:lvl7pPr>
            <a:lvl8pPr marL="3200400" indent="0" eaLnBrk="1" latinLnBrk="0" hangingPunct="1">
              <a:buNone/>
              <a:defRPr kumimoji="0" lang="es-ES" sz="1600" b="1"/>
            </a:lvl8pPr>
            <a:lvl9pPr marL="3657600" indent="0" eaLnBrk="1" latinLnBrk="0" hangingPunct="1">
              <a:buNone/>
              <a:defRPr kumimoji="0" lang="es-ES" sz="1600" b="1"/>
            </a:lvl9pPr>
          </a:lstStyle>
          <a:p>
            <a:pPr lvl="0" eaLnBrk="1" latinLnBrk="0" hangingPunct="1"/>
            <a:r>
              <a:rPr kumimoji="0" lang="en-US"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normAutofit/>
          </a:bodyPr>
          <a:lstStyle>
            <a:lvl1pPr eaLnBrk="1" latinLnBrk="0" hangingPunct="1">
              <a:defRPr kumimoji="0" lang="es-ES" sz="2000"/>
            </a:lvl1pPr>
            <a:lvl2pPr eaLnBrk="1" latinLnBrk="0" hangingPunct="1">
              <a:defRPr kumimoji="0" lang="es-ES" sz="1800"/>
            </a:lvl2pPr>
            <a:lvl3pPr eaLnBrk="1" latinLnBrk="0" hangingPunct="1">
              <a:defRPr kumimoji="0" lang="es-ES" sz="1600"/>
            </a:lvl3pPr>
            <a:lvl4pPr eaLnBrk="1" latinLnBrk="0" hangingPunct="1">
              <a:defRPr kumimoji="0" lang="es-ES" sz="1400"/>
            </a:lvl4pPr>
            <a:lvl5pPr eaLnBrk="1" latinLnBrk="0" hangingPunct="1">
              <a:defRPr kumimoji="0" lang="es-ES" sz="1400"/>
            </a:lvl5pPr>
            <a:lvl6pPr eaLnBrk="1" latinLnBrk="0" hangingPunct="1">
              <a:defRPr kumimoji="0" lang="es-ES" sz="1600"/>
            </a:lvl6pPr>
            <a:lvl7pPr eaLnBrk="1" latinLnBrk="0" hangingPunct="1">
              <a:defRPr kumimoji="0" lang="es-ES" sz="1600"/>
            </a:lvl7pPr>
            <a:lvl8pPr eaLnBrk="1" latinLnBrk="0" hangingPunct="1">
              <a:defRPr kumimoji="0" lang="es-ES" sz="1600"/>
            </a:lvl8pPr>
            <a:lvl9pPr eaLnBrk="1" latinLnBrk="0" hangingPunct="1">
              <a:defRPr kumimoji="0" lang="es-ES" sz="1600"/>
            </a:lvl9pPr>
          </a:lstStyle>
          <a:p>
            <a:pPr lvl="0" eaLnBrk="1" latinLnBrk="0" hangingPunct="1"/>
            <a:r>
              <a:rPr kumimoji="0" lang="en-US" smtClean="0"/>
              <a:t>Haga clic para modificar el estilo de texto del patrón</a:t>
            </a:r>
          </a:p>
          <a:p>
            <a:pPr lvl="1" eaLnBrk="1" latinLnBrk="0" hangingPunct="1"/>
            <a:r>
              <a:rPr kumimoji="0" lang="en-US" smtClean="0"/>
              <a:t>Segundo nivel</a:t>
            </a:r>
          </a:p>
          <a:p>
            <a:pPr lvl="2" eaLnBrk="1" latinLnBrk="0" hangingPunct="1"/>
            <a:r>
              <a:rPr kumimoji="0" lang="en-US" smtClean="0"/>
              <a:t>Tercer nivel</a:t>
            </a:r>
          </a:p>
          <a:p>
            <a:pPr lvl="3" eaLnBrk="1" latinLnBrk="0" hangingPunct="1"/>
            <a:r>
              <a:rPr kumimoji="0" lang="en-US" smtClean="0"/>
              <a:t>Cuarto nivel</a:t>
            </a:r>
          </a:p>
          <a:p>
            <a:pPr lvl="4" eaLnBrk="1" latinLnBrk="0" hangingPunct="1"/>
            <a:r>
              <a:rPr kumimoji="0" lang="en-US" smtClean="0"/>
              <a:t>Quinto nivel</a:t>
            </a:r>
            <a:endParaRPr kumimoji="0"/>
          </a:p>
        </p:txBody>
      </p:sp>
      <p:sp>
        <p:nvSpPr>
          <p:cNvPr id="7" name="Date Placeholder 6"/>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dirty="0">
              <a:solidFill>
                <a:prstClr val="black">
                  <a:tint val="75000"/>
                </a:prstClr>
              </a:solidFill>
            </a:endParaRPr>
          </a:p>
        </p:txBody>
      </p:sp>
      <p:sp>
        <p:nvSpPr>
          <p:cNvPr id="8" name="Footer Placeholder 7"/>
          <p:cNvSpPr>
            <a:spLocks noGrp="1"/>
          </p:cNvSpPr>
          <p:nvPr>
            <p:ph type="ftr" sz="quarter" idx="11"/>
          </p:nvPr>
        </p:nvSpPr>
        <p:spPr/>
        <p:txBody>
          <a:bodyPr/>
          <a:lstStyle/>
          <a:p>
            <a:endParaRPr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15FC477-0A05-4F3E-8EE9-E015C9089D56}"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649104123"/>
      </p:ext>
    </p:extLst>
  </p:cSld>
  <p:clrMapOvr>
    <a:masterClrMapping/>
  </p:clrMapOvr>
  <p:transition spd="slow">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eaLnBrk="1" latinLnBrk="0" hangingPunct="1">
              <a:defRPr kumimoji="0" lang="es-ES" sz="2800"/>
            </a:lvl1pPr>
          </a:lstStyle>
          <a:p>
            <a:pPr eaLnBrk="1" latinLnBrk="0" hangingPunct="1"/>
            <a:r>
              <a:rPr kumimoji="0" lang="en-US" smtClean="0"/>
              <a:t>Clic para editar título</a:t>
            </a:r>
            <a:endParaRPr kumimoji="0"/>
          </a:p>
        </p:txBody>
      </p:sp>
      <p:sp>
        <p:nvSpPr>
          <p:cNvPr id="3" name="Date Placeholder 2"/>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dirty="0">
              <a:solidFill>
                <a:prstClr val="black">
                  <a:tint val="75000"/>
                </a:prstClr>
              </a:solidFill>
            </a:endParaRPr>
          </a:p>
        </p:txBody>
      </p:sp>
      <p:sp>
        <p:nvSpPr>
          <p:cNvPr id="4" name="Footer Placeholder 3"/>
          <p:cNvSpPr>
            <a:spLocks noGrp="1"/>
          </p:cNvSpPr>
          <p:nvPr>
            <p:ph type="ftr" sz="quarter" idx="11"/>
          </p:nvPr>
        </p:nvSpPr>
        <p:spPr/>
        <p:txBody>
          <a:bodyPr/>
          <a:lstStyle/>
          <a:p>
            <a:endParaRPr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15FC477-0A05-4F3E-8EE9-E015C9089D56}"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3563683250"/>
      </p:ext>
    </p:extLst>
  </p:cSld>
  <p:clrMapOvr>
    <a:masterClrMapping/>
  </p:clrMapOvr>
  <p:transition spd="slow">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dirty="0">
              <a:solidFill>
                <a:prstClr val="black">
                  <a:tint val="75000"/>
                </a:prstClr>
              </a:solidFill>
            </a:endParaRPr>
          </a:p>
        </p:txBody>
      </p:sp>
      <p:sp>
        <p:nvSpPr>
          <p:cNvPr id="3" name="Footer Placeholder 2"/>
          <p:cNvSpPr>
            <a:spLocks noGrp="1"/>
          </p:cNvSpPr>
          <p:nvPr>
            <p:ph type="ftr" sz="quarter" idx="11"/>
          </p:nvPr>
        </p:nvSpPr>
        <p:spPr/>
        <p:txBody>
          <a:bodyPr/>
          <a:lstStyle/>
          <a:p>
            <a:endParaRPr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15FC477-0A05-4F3E-8EE9-E015C9089D56}"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3701398021"/>
      </p:ext>
    </p:extLst>
  </p:cSld>
  <p:clrMapOvr>
    <a:masterClrMapping/>
  </p:clrMapOvr>
  <p:transition spd="slow">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eaLnBrk="1" latinLnBrk="0" hangingPunct="1">
              <a:defRPr kumimoji="0" lang="es-ES" sz="2000" b="1"/>
            </a:lvl1pPr>
          </a:lstStyle>
          <a:p>
            <a:pPr eaLnBrk="1" latinLnBrk="0" hangingPunct="1"/>
            <a:r>
              <a:rPr kumimoji="0" lang="en-US" smtClean="0"/>
              <a:t>Clic para editar título</a:t>
            </a:r>
            <a:endParaRPr kumimoji="0"/>
          </a:p>
        </p:txBody>
      </p:sp>
      <p:sp>
        <p:nvSpPr>
          <p:cNvPr id="3" name="Content Placeholder 2"/>
          <p:cNvSpPr>
            <a:spLocks noGrp="1"/>
          </p:cNvSpPr>
          <p:nvPr>
            <p:ph idx="1"/>
          </p:nvPr>
        </p:nvSpPr>
        <p:spPr>
          <a:xfrm>
            <a:off x="3575050" y="914400"/>
            <a:ext cx="5111750" cy="5211763"/>
          </a:xfrm>
        </p:spPr>
        <p:txBody>
          <a:bodyPr>
            <a:normAutofit/>
          </a:bodyPr>
          <a:lstStyle>
            <a:lvl1pPr eaLnBrk="1" latinLnBrk="0" hangingPunct="1">
              <a:defRPr kumimoji="0" lang="es-ES" sz="2800"/>
            </a:lvl1pPr>
            <a:lvl2pPr eaLnBrk="1" latinLnBrk="0" hangingPunct="1">
              <a:defRPr kumimoji="0" lang="es-ES" sz="2400"/>
            </a:lvl2pPr>
            <a:lvl3pPr eaLnBrk="1" latinLnBrk="0" hangingPunct="1">
              <a:defRPr kumimoji="0" lang="es-ES" sz="2000"/>
            </a:lvl3pPr>
            <a:lvl4pPr eaLnBrk="1" latinLnBrk="0" hangingPunct="1">
              <a:defRPr kumimoji="0" lang="es-ES" sz="1800"/>
            </a:lvl4pPr>
            <a:lvl5pPr eaLnBrk="1" latinLnBrk="0" hangingPunct="1">
              <a:defRPr kumimoji="0" lang="es-ES" sz="1800"/>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kumimoji="0" lang="en-US" smtClean="0"/>
              <a:t>Haga clic para modificar el estilo de texto del patrón</a:t>
            </a:r>
          </a:p>
          <a:p>
            <a:pPr lvl="1" eaLnBrk="1" latinLnBrk="0" hangingPunct="1"/>
            <a:r>
              <a:rPr kumimoji="0" lang="en-US" smtClean="0"/>
              <a:t>Segundo nivel</a:t>
            </a:r>
          </a:p>
          <a:p>
            <a:pPr lvl="2" eaLnBrk="1" latinLnBrk="0" hangingPunct="1"/>
            <a:r>
              <a:rPr kumimoji="0" lang="en-US" smtClean="0"/>
              <a:t>Tercer nivel</a:t>
            </a:r>
          </a:p>
          <a:p>
            <a:pPr lvl="3" eaLnBrk="1" latinLnBrk="0" hangingPunct="1"/>
            <a:r>
              <a:rPr kumimoji="0" lang="en-US" smtClean="0"/>
              <a:t>Cuarto nivel</a:t>
            </a:r>
          </a:p>
          <a:p>
            <a:pPr lvl="4" eaLnBrk="1" latinLnBrk="0" hangingPunct="1"/>
            <a:r>
              <a:rPr kumimoji="0" lang="en-US" smtClean="0"/>
              <a:t>Quinto nivel</a:t>
            </a:r>
            <a:endParaRPr kumimoji="0"/>
          </a:p>
        </p:txBody>
      </p:sp>
      <p:sp>
        <p:nvSpPr>
          <p:cNvPr id="4" name="Text Placeholder 3"/>
          <p:cNvSpPr>
            <a:spLocks noGrp="1"/>
          </p:cNvSpPr>
          <p:nvPr>
            <p:ph type="body" sz="half" idx="2"/>
          </p:nvPr>
        </p:nvSpPr>
        <p:spPr>
          <a:xfrm>
            <a:off x="457200" y="1752600"/>
            <a:ext cx="3008313" cy="4373563"/>
          </a:xfrm>
        </p:spPr>
        <p:txBody>
          <a:bodyPr/>
          <a:lstStyle>
            <a:lvl1pPr marL="0" indent="0" eaLnBrk="1" latinLnBrk="0" hangingPunct="1">
              <a:buNone/>
              <a:defRPr kumimoji="0" lang="es-ES" sz="1400"/>
            </a:lvl1pPr>
            <a:lvl2pPr marL="457200" indent="0" eaLnBrk="1" latinLnBrk="0" hangingPunct="1">
              <a:buNone/>
              <a:defRPr kumimoji="0" lang="es-ES" sz="1200"/>
            </a:lvl2pPr>
            <a:lvl3pPr marL="914400" indent="0" eaLnBrk="1" latinLnBrk="0" hangingPunct="1">
              <a:buNone/>
              <a:defRPr kumimoji="0" lang="es-ES" sz="1000"/>
            </a:lvl3pPr>
            <a:lvl4pPr marL="1371600" indent="0" eaLnBrk="1" latinLnBrk="0" hangingPunct="1">
              <a:buNone/>
              <a:defRPr kumimoji="0" lang="es-ES" sz="900"/>
            </a:lvl4pPr>
            <a:lvl5pPr marL="1828800" indent="0" eaLnBrk="1" latinLnBrk="0" hangingPunct="1">
              <a:buNone/>
              <a:defRPr kumimoji="0" lang="es-ES" sz="900"/>
            </a:lvl5pPr>
            <a:lvl6pPr marL="2286000" indent="0" eaLnBrk="1" latinLnBrk="0" hangingPunct="1">
              <a:buNone/>
              <a:defRPr kumimoji="0" lang="es-ES" sz="900"/>
            </a:lvl6pPr>
            <a:lvl7pPr marL="2743200" indent="0" eaLnBrk="1" latinLnBrk="0" hangingPunct="1">
              <a:buNone/>
              <a:defRPr kumimoji="0" lang="es-ES" sz="900"/>
            </a:lvl7pPr>
            <a:lvl8pPr marL="3200400" indent="0" eaLnBrk="1" latinLnBrk="0" hangingPunct="1">
              <a:buNone/>
              <a:defRPr kumimoji="0" lang="es-ES" sz="900"/>
            </a:lvl8pPr>
            <a:lvl9pPr marL="3657600" indent="0" eaLnBrk="1" latinLnBrk="0" hangingPunct="1">
              <a:buNone/>
              <a:defRPr kumimoji="0" lang="es-ES" sz="900"/>
            </a:lvl9pPr>
          </a:lstStyle>
          <a:p>
            <a:pPr lvl="0" eaLnBrk="1" latinLnBrk="0" hangingPunct="1"/>
            <a:r>
              <a:rPr kumimoji="0" lang="en-US" smtClean="0"/>
              <a:t>Haga clic para modificar el estilo de texto del patrón</a:t>
            </a:r>
          </a:p>
        </p:txBody>
      </p:sp>
      <p:sp>
        <p:nvSpPr>
          <p:cNvPr id="5" name="Date Placeholder 4"/>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dirty="0">
              <a:solidFill>
                <a:prstClr val="black">
                  <a:tint val="75000"/>
                </a:prstClr>
              </a:solidFill>
            </a:endParaRPr>
          </a:p>
        </p:txBody>
      </p:sp>
      <p:sp>
        <p:nvSpPr>
          <p:cNvPr id="6" name="Footer Placeholder 5"/>
          <p:cNvSpPr>
            <a:spLocks noGrp="1"/>
          </p:cNvSpPr>
          <p:nvPr>
            <p:ph type="ftr" sz="quarter" idx="11"/>
          </p:nvPr>
        </p:nvSpPr>
        <p:spPr/>
        <p:txBody>
          <a:bodyPr/>
          <a:lstStyle/>
          <a:p>
            <a:endParaRP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5FC477-0A05-4F3E-8EE9-E015C9089D56}"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1274567157"/>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62CE094-B11B-488B-BD54-D98EF429F2CF}" type="datetime1">
              <a:rPr lang="es-ES" smtClean="0"/>
              <a:pPr/>
              <a:t>03/01/2015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eaLnBrk="1" latinLnBrk="0" hangingPunct="1">
              <a:defRPr kumimoji="0" lang="es-ES" sz="2000" b="1"/>
            </a:lvl1pPr>
          </a:lstStyle>
          <a:p>
            <a:pPr eaLnBrk="1" latinLnBrk="0" hangingPunct="1"/>
            <a:r>
              <a:rPr kumimoji="0" lang="en-US" smtClean="0"/>
              <a:t>Clic para editar título</a:t>
            </a:r>
            <a:endParaRPr kumimoji="0"/>
          </a:p>
        </p:txBody>
      </p:sp>
      <p:sp>
        <p:nvSpPr>
          <p:cNvPr id="3" name="Picture Placeholder 2"/>
          <p:cNvSpPr>
            <a:spLocks noGrp="1"/>
          </p:cNvSpPr>
          <p:nvPr>
            <p:ph type="pic" idx="1"/>
          </p:nvPr>
        </p:nvSpPr>
        <p:spPr>
          <a:xfrm>
            <a:off x="1792288" y="612775"/>
            <a:ext cx="5486400" cy="4114800"/>
          </a:xfrm>
        </p:spPr>
        <p:txBody>
          <a:bodyPr/>
          <a:lstStyle>
            <a:lvl1pPr marL="0" indent="0" eaLnBrk="1" latinLnBrk="0" hangingPunct="1">
              <a:buNone/>
              <a:defRPr kumimoji="0" lang="es-ES" sz="3200"/>
            </a:lvl1pPr>
            <a:lvl2pPr marL="457200" indent="0" eaLnBrk="1" latinLnBrk="0" hangingPunct="1">
              <a:buNone/>
              <a:defRPr kumimoji="0" lang="es-ES" sz="2800"/>
            </a:lvl2pPr>
            <a:lvl3pPr marL="914400" indent="0" eaLnBrk="1" latinLnBrk="0" hangingPunct="1">
              <a:buNone/>
              <a:defRPr kumimoji="0" lang="es-ES" sz="2400"/>
            </a:lvl3pPr>
            <a:lvl4pPr marL="1371600" indent="0" eaLnBrk="1" latinLnBrk="0" hangingPunct="1">
              <a:buNone/>
              <a:defRPr kumimoji="0" lang="es-ES" sz="2000"/>
            </a:lvl4pPr>
            <a:lvl5pPr marL="1828800" indent="0" eaLnBrk="1" latinLnBrk="0" hangingPunct="1">
              <a:buNone/>
              <a:defRPr kumimoji="0" lang="es-ES" sz="2000"/>
            </a:lvl5pPr>
            <a:lvl6pPr marL="2286000" indent="0" eaLnBrk="1" latinLnBrk="0" hangingPunct="1">
              <a:buNone/>
              <a:defRPr kumimoji="0" lang="es-ES" sz="2000"/>
            </a:lvl6pPr>
            <a:lvl7pPr marL="2743200" indent="0" eaLnBrk="1" latinLnBrk="0" hangingPunct="1">
              <a:buNone/>
              <a:defRPr kumimoji="0" lang="es-ES" sz="2000"/>
            </a:lvl7pPr>
            <a:lvl8pPr marL="3200400" indent="0" eaLnBrk="1" latinLnBrk="0" hangingPunct="1">
              <a:buNone/>
              <a:defRPr kumimoji="0" lang="es-ES" sz="2000"/>
            </a:lvl8pPr>
            <a:lvl9pPr marL="3657600" indent="0" eaLnBrk="1" latinLnBrk="0" hangingPunct="1">
              <a:buNone/>
              <a:defRPr kumimoji="0" lang="es-ES" sz="2000"/>
            </a:lvl9pPr>
          </a:lstStyle>
          <a:p>
            <a:pPr eaLnBrk="1" latinLnBrk="0" hangingPunct="1"/>
            <a:r>
              <a:rPr kumimoji="0" lang="en-US" dirty="0" smtClean="0"/>
              <a:t>Arrastre la imagen al </a:t>
            </a:r>
            <a:r>
              <a:rPr kumimoji="0" lang="en-US" dirty="0" err="1" smtClean="0"/>
              <a:t>marcador</a:t>
            </a:r>
            <a:r>
              <a:rPr kumimoji="0" lang="en-US" dirty="0" smtClean="0"/>
              <a:t> de </a:t>
            </a:r>
            <a:r>
              <a:rPr kumimoji="0" lang="en-US" dirty="0" err="1" smtClean="0"/>
              <a:t>posición</a:t>
            </a:r>
            <a:r>
              <a:rPr kumimoji="0" lang="en-US" dirty="0" smtClean="0"/>
              <a:t> o </a:t>
            </a:r>
            <a:r>
              <a:rPr kumimoji="0" lang="en-US" dirty="0" err="1" smtClean="0"/>
              <a:t>haga</a:t>
            </a:r>
            <a:r>
              <a:rPr kumimoji="0" lang="en-US" dirty="0" smtClean="0"/>
              <a:t> </a:t>
            </a:r>
            <a:r>
              <a:rPr kumimoji="0" lang="en-US" dirty="0" err="1" smtClean="0"/>
              <a:t>clic</a:t>
            </a:r>
            <a:r>
              <a:rPr kumimoji="0" lang="en-US" dirty="0" smtClean="0"/>
              <a:t> en el </a:t>
            </a:r>
            <a:r>
              <a:rPr kumimoji="0" lang="en-US" dirty="0" err="1" smtClean="0"/>
              <a:t>icono</a:t>
            </a:r>
            <a:r>
              <a:rPr kumimoji="0" lang="en-US" dirty="0" smtClean="0"/>
              <a:t> </a:t>
            </a:r>
            <a:r>
              <a:rPr kumimoji="0" lang="en-US" dirty="0" err="1" smtClean="0"/>
              <a:t>para</a:t>
            </a:r>
            <a:r>
              <a:rPr kumimoji="0" lang="en-US" dirty="0" smtClean="0"/>
              <a:t> </a:t>
            </a:r>
            <a:r>
              <a:rPr kumimoji="0" lang="en-US" dirty="0" err="1" smtClean="0"/>
              <a:t>agregar</a:t>
            </a:r>
            <a:endParaRPr kumimoji="0" dirty="0"/>
          </a:p>
        </p:txBody>
      </p:sp>
      <p:sp>
        <p:nvSpPr>
          <p:cNvPr id="4" name="Text Placeholder 3"/>
          <p:cNvSpPr>
            <a:spLocks noGrp="1"/>
          </p:cNvSpPr>
          <p:nvPr>
            <p:ph type="body" sz="half" idx="2"/>
          </p:nvPr>
        </p:nvSpPr>
        <p:spPr>
          <a:xfrm>
            <a:off x="1792288" y="5367338"/>
            <a:ext cx="5486400" cy="804862"/>
          </a:xfrm>
        </p:spPr>
        <p:txBody>
          <a:bodyPr/>
          <a:lstStyle>
            <a:lvl1pPr marL="0" indent="0" eaLnBrk="1" latinLnBrk="0" hangingPunct="1">
              <a:buNone/>
              <a:defRPr kumimoji="0" lang="es-ES" sz="1400"/>
            </a:lvl1pPr>
            <a:lvl2pPr marL="457200" indent="0" eaLnBrk="1" latinLnBrk="0" hangingPunct="1">
              <a:buNone/>
              <a:defRPr kumimoji="0" lang="es-ES" sz="1200"/>
            </a:lvl2pPr>
            <a:lvl3pPr marL="914400" indent="0" eaLnBrk="1" latinLnBrk="0" hangingPunct="1">
              <a:buNone/>
              <a:defRPr kumimoji="0" lang="es-ES" sz="1000"/>
            </a:lvl3pPr>
            <a:lvl4pPr marL="1371600" indent="0" eaLnBrk="1" latinLnBrk="0" hangingPunct="1">
              <a:buNone/>
              <a:defRPr kumimoji="0" lang="es-ES" sz="900"/>
            </a:lvl4pPr>
            <a:lvl5pPr marL="1828800" indent="0" eaLnBrk="1" latinLnBrk="0" hangingPunct="1">
              <a:buNone/>
              <a:defRPr kumimoji="0" lang="es-ES" sz="900"/>
            </a:lvl5pPr>
            <a:lvl6pPr marL="2286000" indent="0" eaLnBrk="1" latinLnBrk="0" hangingPunct="1">
              <a:buNone/>
              <a:defRPr kumimoji="0" lang="es-ES" sz="900"/>
            </a:lvl6pPr>
            <a:lvl7pPr marL="2743200" indent="0" eaLnBrk="1" latinLnBrk="0" hangingPunct="1">
              <a:buNone/>
              <a:defRPr kumimoji="0" lang="es-ES" sz="900"/>
            </a:lvl7pPr>
            <a:lvl8pPr marL="3200400" indent="0" eaLnBrk="1" latinLnBrk="0" hangingPunct="1">
              <a:buNone/>
              <a:defRPr kumimoji="0" lang="es-ES" sz="900"/>
            </a:lvl8pPr>
            <a:lvl9pPr marL="3657600" indent="0" eaLnBrk="1" latinLnBrk="0" hangingPunct="1">
              <a:buNone/>
              <a:defRPr kumimoji="0" lang="es-ES" sz="900"/>
            </a:lvl9pPr>
          </a:lstStyle>
          <a:p>
            <a:pPr lvl="0" eaLnBrk="1" latinLnBrk="0" hangingPunct="1"/>
            <a:r>
              <a:rPr kumimoji="0" lang="en-US" smtClean="0"/>
              <a:t>Haga clic para modificar el estilo de texto del patrón</a:t>
            </a:r>
          </a:p>
        </p:txBody>
      </p:sp>
      <p:sp>
        <p:nvSpPr>
          <p:cNvPr id="5" name="Date Placeholder 4"/>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a:solidFill>
                <a:prstClr val="black">
                  <a:tint val="75000"/>
                </a:prstClr>
              </a:solidFill>
            </a:endParaRPr>
          </a:p>
        </p:txBody>
      </p:sp>
      <p:sp>
        <p:nvSpPr>
          <p:cNvPr id="6" name="Footer Placeholder 5"/>
          <p:cNvSpPr>
            <a:spLocks noGrp="1"/>
          </p:cNvSpPr>
          <p:nvPr>
            <p:ph type="ftr" sz="quarter" idx="11"/>
          </p:nvPr>
        </p:nvSpPr>
        <p:spPr/>
        <p:txBody>
          <a:bodyPr/>
          <a:lstStyle/>
          <a:p>
            <a:endParaRPr>
              <a:solidFill>
                <a:prstClr val="black">
                  <a:tint val="75000"/>
                </a:prstClr>
              </a:solidFill>
            </a:endParaRPr>
          </a:p>
        </p:txBody>
      </p:sp>
      <p:sp>
        <p:nvSpPr>
          <p:cNvPr id="7" name="Slide Number Placeholder 6"/>
          <p:cNvSpPr>
            <a:spLocks noGrp="1"/>
          </p:cNvSpPr>
          <p:nvPr>
            <p:ph type="sldNum" sz="quarter" idx="12"/>
          </p:nvPr>
        </p:nvSpPr>
        <p:spPr/>
        <p:txBody>
          <a:bodyPr/>
          <a:lstStyle/>
          <a:p>
            <a:fld id="{515FC477-0A05-4F3E-8EE9-E015C9089D56}"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3219071396"/>
      </p:ext>
    </p:extLst>
  </p:cSld>
  <p:clrMapOvr>
    <a:masterClrMapping/>
  </p:clrMapOvr>
  <p:transition spd="slow">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kumimoji="0" lang="en-US" smtClean="0"/>
              <a:t>Clic para editar título</a:t>
            </a:r>
            <a:endParaRPr kumimoji="0"/>
          </a:p>
        </p:txBody>
      </p:sp>
      <p:sp>
        <p:nvSpPr>
          <p:cNvPr id="3" name="Vertical Text Placeholder 2"/>
          <p:cNvSpPr>
            <a:spLocks noGrp="1"/>
          </p:cNvSpPr>
          <p:nvPr>
            <p:ph type="body" orient="vert" idx="1"/>
          </p:nvPr>
        </p:nvSpPr>
        <p:spPr/>
        <p:txBody>
          <a:bodyPr vert="eaVert"/>
          <a:lstStyle/>
          <a:p>
            <a:pPr lvl="0" eaLnBrk="1" latinLnBrk="0" hangingPunct="1"/>
            <a:r>
              <a:rPr kumimoji="0" lang="en-US" smtClean="0"/>
              <a:t>Haga clic para modificar el estilo de texto del patrón</a:t>
            </a:r>
          </a:p>
          <a:p>
            <a:pPr lvl="1" eaLnBrk="1" latinLnBrk="0" hangingPunct="1"/>
            <a:r>
              <a:rPr kumimoji="0" lang="en-US" smtClean="0"/>
              <a:t>Segundo nivel</a:t>
            </a:r>
          </a:p>
          <a:p>
            <a:pPr lvl="2" eaLnBrk="1" latinLnBrk="0" hangingPunct="1"/>
            <a:r>
              <a:rPr kumimoji="0" lang="en-US" smtClean="0"/>
              <a:t>Tercer nivel</a:t>
            </a:r>
          </a:p>
          <a:p>
            <a:pPr lvl="3" eaLnBrk="1" latinLnBrk="0" hangingPunct="1"/>
            <a:r>
              <a:rPr kumimoji="0" lang="en-US" smtClean="0"/>
              <a:t>Cuarto nivel</a:t>
            </a:r>
          </a:p>
          <a:p>
            <a:pPr lvl="4" eaLnBrk="1" latinLnBrk="0" hangingPunct="1"/>
            <a:r>
              <a:rPr kumimoji="0" lang="en-US" smtClean="0"/>
              <a:t>Quinto nivel</a:t>
            </a:r>
            <a:endParaRPr kumimoji="0"/>
          </a:p>
        </p:txBody>
      </p:sp>
      <p:sp>
        <p:nvSpPr>
          <p:cNvPr id="4" name="Date Placeholder 3"/>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a:solidFill>
                <a:prstClr val="black">
                  <a:tint val="75000"/>
                </a:prstClr>
              </a:solidFill>
            </a:endParaRPr>
          </a:p>
        </p:txBody>
      </p:sp>
      <p:sp>
        <p:nvSpPr>
          <p:cNvPr id="5" name="Footer Placeholder 4"/>
          <p:cNvSpPr>
            <a:spLocks noGrp="1"/>
          </p:cNvSpPr>
          <p:nvPr>
            <p:ph type="ftr" sz="quarter" idx="11"/>
          </p:nvPr>
        </p:nvSpPr>
        <p:spPr/>
        <p:txBody>
          <a:bodyPr/>
          <a:lstStyle/>
          <a:p>
            <a:endParaRPr>
              <a:solidFill>
                <a:prstClr val="black">
                  <a:tint val="75000"/>
                </a:prstClr>
              </a:solidFill>
            </a:endParaRPr>
          </a:p>
        </p:txBody>
      </p:sp>
      <p:sp>
        <p:nvSpPr>
          <p:cNvPr id="6" name="Slide Number Placeholder 5"/>
          <p:cNvSpPr>
            <a:spLocks noGrp="1"/>
          </p:cNvSpPr>
          <p:nvPr>
            <p:ph type="sldNum" sz="quarter" idx="12"/>
          </p:nvPr>
        </p:nvSpPr>
        <p:spPr/>
        <p:txBody>
          <a:bodyPr/>
          <a:lstStyle/>
          <a:p>
            <a:fld id="{515FC477-0A05-4F3E-8EE9-E015C9089D56}"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1844504919"/>
      </p:ext>
    </p:extLst>
  </p:cSld>
  <p:clrMapOvr>
    <a:masterClrMapping/>
  </p:clrMapOvr>
  <p:transition spd="slow">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y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pPr eaLnBrk="1" latinLnBrk="0" hangingPunct="1"/>
            <a:r>
              <a:rPr kumimoji="0" lang="en-US" smtClean="0"/>
              <a:t>Clic para editar título</a:t>
            </a:r>
            <a:endParaRPr kumimoji="0"/>
          </a:p>
        </p:txBody>
      </p:sp>
      <p:sp>
        <p:nvSpPr>
          <p:cNvPr id="3" name="Vertical Text Placeholder 2"/>
          <p:cNvSpPr>
            <a:spLocks noGrp="1"/>
          </p:cNvSpPr>
          <p:nvPr>
            <p:ph type="body" orient="vert" idx="1"/>
          </p:nvPr>
        </p:nvSpPr>
        <p:spPr>
          <a:xfrm>
            <a:off x="457200" y="914400"/>
            <a:ext cx="6019800" cy="5211763"/>
          </a:xfrm>
        </p:spPr>
        <p:txBody>
          <a:bodyPr vert="eaVert"/>
          <a:lstStyle/>
          <a:p>
            <a:pPr lvl="0" eaLnBrk="1" latinLnBrk="0" hangingPunct="1"/>
            <a:r>
              <a:rPr kumimoji="0" lang="en-US" smtClean="0"/>
              <a:t>Haga clic para modificar el estilo de texto del patrón</a:t>
            </a:r>
          </a:p>
          <a:p>
            <a:pPr lvl="1" eaLnBrk="1" latinLnBrk="0" hangingPunct="1"/>
            <a:r>
              <a:rPr kumimoji="0" lang="en-US" smtClean="0"/>
              <a:t>Segundo nivel</a:t>
            </a:r>
          </a:p>
          <a:p>
            <a:pPr lvl="2" eaLnBrk="1" latinLnBrk="0" hangingPunct="1"/>
            <a:r>
              <a:rPr kumimoji="0" lang="en-US" smtClean="0"/>
              <a:t>Tercer nivel</a:t>
            </a:r>
          </a:p>
          <a:p>
            <a:pPr lvl="3" eaLnBrk="1" latinLnBrk="0" hangingPunct="1"/>
            <a:r>
              <a:rPr kumimoji="0" lang="en-US" smtClean="0"/>
              <a:t>Cuarto nivel</a:t>
            </a:r>
          </a:p>
          <a:p>
            <a:pPr lvl="4" eaLnBrk="1" latinLnBrk="0" hangingPunct="1"/>
            <a:r>
              <a:rPr kumimoji="0" lang="en-US" smtClean="0"/>
              <a:t>Quinto nivel</a:t>
            </a:r>
            <a:endParaRPr kumimoji="0"/>
          </a:p>
        </p:txBody>
      </p:sp>
      <p:sp>
        <p:nvSpPr>
          <p:cNvPr id="4" name="Date Placeholder 3"/>
          <p:cNvSpPr>
            <a:spLocks noGrp="1"/>
          </p:cNvSpPr>
          <p:nvPr>
            <p:ph type="dt" sz="half" idx="10"/>
          </p:nvPr>
        </p:nvSpPr>
        <p:spPr/>
        <p:txBody>
          <a:bodyPr/>
          <a:lstStyle/>
          <a:p>
            <a:fld id="{F922158D-428B-4987-8B28-745A2AFA1252}" type="datetimeFigureOut">
              <a:rPr lang="en-US">
                <a:solidFill>
                  <a:prstClr val="black">
                    <a:tint val="75000"/>
                  </a:prstClr>
                </a:solidFill>
              </a:rPr>
              <a:pPr/>
              <a:t>1/3/2015</a:t>
            </a:fld>
            <a:endParaRPr>
              <a:solidFill>
                <a:prstClr val="black">
                  <a:tint val="75000"/>
                </a:prstClr>
              </a:solidFill>
            </a:endParaRPr>
          </a:p>
        </p:txBody>
      </p:sp>
      <p:sp>
        <p:nvSpPr>
          <p:cNvPr id="5" name="Footer Placeholder 4"/>
          <p:cNvSpPr>
            <a:spLocks noGrp="1"/>
          </p:cNvSpPr>
          <p:nvPr>
            <p:ph type="ftr" sz="quarter" idx="11"/>
          </p:nvPr>
        </p:nvSpPr>
        <p:spPr/>
        <p:txBody>
          <a:bodyPr/>
          <a:lstStyle/>
          <a:p>
            <a:endParaRPr>
              <a:solidFill>
                <a:prstClr val="black">
                  <a:tint val="75000"/>
                </a:prstClr>
              </a:solidFill>
            </a:endParaRPr>
          </a:p>
        </p:txBody>
      </p:sp>
      <p:sp>
        <p:nvSpPr>
          <p:cNvPr id="6" name="Slide Number Placeholder 5"/>
          <p:cNvSpPr>
            <a:spLocks noGrp="1"/>
          </p:cNvSpPr>
          <p:nvPr>
            <p:ph type="sldNum" sz="quarter" idx="12"/>
          </p:nvPr>
        </p:nvSpPr>
        <p:spPr/>
        <p:txBody>
          <a:bodyPr/>
          <a:lstStyle/>
          <a:p>
            <a:fld id="{515FC477-0A05-4F3E-8EE9-E015C9089D56}"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3693974591"/>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7102E0D-9F1D-4320-A676-F8557F5D4DC6}" type="datetime1">
              <a:rPr lang="es-ES" smtClean="0"/>
              <a:pPr/>
              <a:t>03/01/2015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9337426-9726-419A-B3DB-A6EBA4BDCE5E}" type="datetime1">
              <a:rPr lang="es-ES" smtClean="0"/>
              <a:pPr/>
              <a:t>03/01/2015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A26FDD62-5A1B-4FD5-9CE7-45873BB31BAB}" type="datetime1">
              <a:rPr lang="es-ES" smtClean="0"/>
              <a:pPr/>
              <a:t>03/01/2015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55404EF5-0148-48A4-8236-F7222F138DF0}" type="datetime1">
              <a:rPr lang="es-ES" smtClean="0"/>
              <a:pPr/>
              <a:t>03/01/2015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A190528-CB17-4A63-9B57-72C667D290FE}" type="datetime1">
              <a:rPr lang="es-ES" smtClean="0"/>
              <a:pPr/>
              <a:t>03/01/2015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711222D-03B4-4ECC-9519-E22FBA737442}" type="datetime1">
              <a:rPr lang="es-ES" smtClean="0"/>
              <a:pPr/>
              <a:t>03/01/2015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50C3D1A-C226-46EB-8C2A-DA4F7B77F601}" type="datetime1">
              <a:rPr lang="es-ES" smtClean="0"/>
              <a:pPr/>
              <a:t>03/01/2015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9DE8E72-DAFE-4D86-B4FC-C4B92A546FEB}"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CD152-51D7-4D2E-831B-B726E24B4516}" type="datetime1">
              <a:rPr lang="es-ES" smtClean="0"/>
              <a:pPr/>
              <a:t>03/01/2015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DE8E72-DAFE-4D86-B4FC-C4B92A546FEB}"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pPr eaLnBrk="1" latinLnBrk="0" hangingPunct="1"/>
            <a:r>
              <a:rPr kumimoji="0" lang="en-US" smtClean="0"/>
              <a:t>Clic para editar título</a:t>
            </a:r>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eaLnBrk="1" latinLnBrk="0" hangingPunct="1"/>
            <a:r>
              <a:rPr kumimoji="0" lang="en-US" smtClean="0"/>
              <a:t>Haga clic para modificar el estilo de texto del patrón</a:t>
            </a:r>
          </a:p>
          <a:p>
            <a:pPr lvl="1" eaLnBrk="1" latinLnBrk="0" hangingPunct="1"/>
            <a:r>
              <a:rPr kumimoji="0" lang="en-US" smtClean="0"/>
              <a:t>Segundo nivel</a:t>
            </a:r>
          </a:p>
          <a:p>
            <a:pPr lvl="2" eaLnBrk="1" latinLnBrk="0" hangingPunct="1"/>
            <a:r>
              <a:rPr kumimoji="0" lang="en-US" smtClean="0"/>
              <a:t>Tercer nivel</a:t>
            </a:r>
          </a:p>
          <a:p>
            <a:pPr lvl="3" eaLnBrk="1" latinLnBrk="0" hangingPunct="1"/>
            <a:r>
              <a:rPr kumimoji="0" lang="en-US" smtClean="0"/>
              <a:t>Cuarto nivel</a:t>
            </a:r>
          </a:p>
          <a:p>
            <a:pPr lvl="4" eaLnBrk="1" latinLnBrk="0" hangingPunct="1"/>
            <a:r>
              <a:rPr kumimoji="0" lang="en-US" smtClean="0"/>
              <a:t>Quinto nivel</a:t>
            </a:r>
            <a:endParaRPr kumimoji="0"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latinLnBrk="0" hangingPunct="1">
              <a:defRPr kumimoji="0" lang="es-ES" sz="1200">
                <a:solidFill>
                  <a:schemeClr val="tx1">
                    <a:tint val="75000"/>
                  </a:schemeClr>
                </a:solidFill>
              </a:defRPr>
            </a:lvl1pPr>
          </a:lstStyle>
          <a:p>
            <a:fld id="{F922158D-428B-4987-8B28-745A2AFA1252}" type="datetimeFigureOut">
              <a:rPr lang="en-US">
                <a:solidFill>
                  <a:prstClr val="black">
                    <a:tint val="75000"/>
                  </a:prstClr>
                </a:solidFill>
              </a:rPr>
              <a:pPr/>
              <a:t>1/3/2015</a:t>
            </a:fld>
            <a:endParaRP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latinLnBrk="0" hangingPunct="1">
              <a:defRPr kumimoji="0" lang="es-ES" sz="1200">
                <a:solidFill>
                  <a:schemeClr val="tx1">
                    <a:tint val="75000"/>
                  </a:schemeClr>
                </a:solidFill>
              </a:defRPr>
            </a:lvl1pPr>
          </a:lstStyle>
          <a:p>
            <a:endParaRP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latinLnBrk="0" hangingPunct="1">
              <a:defRPr kumimoji="0" lang="es-ES" sz="1200">
                <a:solidFill>
                  <a:schemeClr val="tx1">
                    <a:tint val="75000"/>
                  </a:schemeClr>
                </a:solidFill>
              </a:defRPr>
            </a:lvl1pPr>
          </a:lstStyle>
          <a:p>
            <a:fld id="{515FC477-0A05-4F3E-8EE9-E015C9089D56}" type="slidenum">
              <a:rPr>
                <a:solidFill>
                  <a:prstClr val="black">
                    <a:tint val="75000"/>
                  </a:prstClr>
                </a:solidFill>
              </a:rPr>
              <a:pPr/>
              <a:t>‹Nº›</a:t>
            </a:fld>
            <a:endParaRPr dirty="0">
              <a:solidFill>
                <a:prstClr val="black">
                  <a:tint val="75000"/>
                </a:prstClr>
              </a:solidFill>
            </a:endParaRPr>
          </a:p>
        </p:txBody>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extLst>
      <p:ext uri="{BB962C8B-B14F-4D97-AF65-F5344CB8AC3E}">
        <p14:creationId xmlns:p14="http://schemas.microsoft.com/office/powerpoint/2010/main" val="362703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iming>
    <p:tnLst>
      <p:par>
        <p:cTn id="1" dur="indefinite" restart="never" nodeType="tmRoot"/>
      </p:par>
    </p:tnLst>
  </p:timing>
  <p:txStyles>
    <p:titleStyle>
      <a:lvl1pPr algn="l" defTabSz="914400" rtl="0" eaLnBrk="1" latinLnBrk="0" hangingPunct="1">
        <a:spcBef>
          <a:spcPct val="0"/>
        </a:spcBef>
        <a:buNone/>
        <a:defRPr kumimoji="0" lang="es-ES"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p:bodyStyle>
    <p:otherStyle>
      <a:defPPr>
        <a:defRPr kumimoji="0" lang="es-ES"/>
      </a:defPPr>
      <a:lvl1pPr marL="0" algn="l" defTabSz="914400" rtl="0" eaLnBrk="1" latinLnBrk="0" hangingPunct="1">
        <a:defRPr kumimoji="0" lang="es-ES" sz="1800" kern="1200">
          <a:solidFill>
            <a:schemeClr val="tx1"/>
          </a:solidFill>
          <a:latin typeface="+mn-lt"/>
          <a:ea typeface="+mn-ea"/>
          <a:cs typeface="+mn-cs"/>
        </a:defRPr>
      </a:lvl1pPr>
      <a:lvl2pPr marL="457200" algn="l" defTabSz="914400" rtl="0" eaLnBrk="1" latinLnBrk="0" hangingPunct="1">
        <a:defRPr kumimoji="0" lang="es-ES" sz="1800" kern="1200">
          <a:solidFill>
            <a:schemeClr val="tx1"/>
          </a:solidFill>
          <a:latin typeface="+mn-lt"/>
          <a:ea typeface="+mn-ea"/>
          <a:cs typeface="+mn-cs"/>
        </a:defRPr>
      </a:lvl2pPr>
      <a:lvl3pPr marL="914400" algn="l" defTabSz="914400" rtl="0" eaLnBrk="1" latinLnBrk="0" hangingPunct="1">
        <a:defRPr kumimoji="0" lang="es-ES" sz="1800" kern="1200">
          <a:solidFill>
            <a:schemeClr val="tx1"/>
          </a:solidFill>
          <a:latin typeface="+mn-lt"/>
          <a:ea typeface="+mn-ea"/>
          <a:cs typeface="+mn-cs"/>
        </a:defRPr>
      </a:lvl3pPr>
      <a:lvl4pPr marL="1371600" algn="l" defTabSz="914400" rtl="0" eaLnBrk="1" latinLnBrk="0" hangingPunct="1">
        <a:defRPr kumimoji="0" lang="es-ES" sz="1800" kern="1200">
          <a:solidFill>
            <a:schemeClr val="tx1"/>
          </a:solidFill>
          <a:latin typeface="+mn-lt"/>
          <a:ea typeface="+mn-ea"/>
          <a:cs typeface="+mn-cs"/>
        </a:defRPr>
      </a:lvl4pPr>
      <a:lvl5pPr marL="1828800" algn="l" defTabSz="914400" rtl="0" eaLnBrk="1" latinLnBrk="0" hangingPunct="1">
        <a:defRPr kumimoji="0" lang="es-ES" sz="1800" kern="1200">
          <a:solidFill>
            <a:schemeClr val="tx1"/>
          </a:solidFill>
          <a:latin typeface="+mn-lt"/>
          <a:ea typeface="+mn-ea"/>
          <a:cs typeface="+mn-cs"/>
        </a:defRPr>
      </a:lvl5pPr>
      <a:lvl6pPr marL="2286000" algn="l" defTabSz="914400" rtl="0" eaLnBrk="1" latinLnBrk="0" hangingPunct="1">
        <a:defRPr kumimoji="0" lang="es-ES" sz="1800" kern="1200">
          <a:solidFill>
            <a:schemeClr val="tx1"/>
          </a:solidFill>
          <a:latin typeface="+mn-lt"/>
          <a:ea typeface="+mn-ea"/>
          <a:cs typeface="+mn-cs"/>
        </a:defRPr>
      </a:lvl6pPr>
      <a:lvl7pPr marL="2743200" algn="l" defTabSz="914400" rtl="0" eaLnBrk="1" latinLnBrk="0" hangingPunct="1">
        <a:defRPr kumimoji="0" lang="es-ES" sz="1800" kern="1200">
          <a:solidFill>
            <a:schemeClr val="tx1"/>
          </a:solidFill>
          <a:latin typeface="+mn-lt"/>
          <a:ea typeface="+mn-ea"/>
          <a:cs typeface="+mn-cs"/>
        </a:defRPr>
      </a:lvl7pPr>
      <a:lvl8pPr marL="3200400" algn="l" defTabSz="914400" rtl="0" eaLnBrk="1" latinLnBrk="0" hangingPunct="1">
        <a:defRPr kumimoji="0" lang="es-ES" sz="1800" kern="1200">
          <a:solidFill>
            <a:schemeClr val="tx1"/>
          </a:solidFill>
          <a:latin typeface="+mn-lt"/>
          <a:ea typeface="+mn-ea"/>
          <a:cs typeface="+mn-cs"/>
        </a:defRPr>
      </a:lvl8pPr>
      <a:lvl9pPr marL="3657600" algn="l" defTabSz="914400" rtl="0" eaLnBrk="1" latinLnBrk="0" hangingPunct="1">
        <a:defRPr kumimoji="0" lang="es-ES"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1142976" y="5214950"/>
            <a:ext cx="6858048" cy="142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650" name="Picture 2" descr="http://www.losporque.com/wp-content/uploads/2008/09/el_sol_la_unica_estrella_que-se_ve_durante_el_dia.jpg"/>
          <p:cNvPicPr>
            <a:picLocks noChangeAspect="1" noChangeArrowheads="1"/>
          </p:cNvPicPr>
          <p:nvPr/>
        </p:nvPicPr>
        <p:blipFill>
          <a:blip r:embed="rId2" cstate="print"/>
          <a:srcRect/>
          <a:stretch>
            <a:fillRect/>
          </a:stretch>
        </p:blipFill>
        <p:spPr bwMode="auto">
          <a:xfrm>
            <a:off x="2428860" y="214290"/>
            <a:ext cx="4000500" cy="2857500"/>
          </a:xfrm>
          <a:prstGeom prst="rect">
            <a:avLst/>
          </a:prstGeom>
          <a:noFill/>
        </p:spPr>
      </p:pic>
      <p:pic>
        <p:nvPicPr>
          <p:cNvPr id="4" name="Picture 9"/>
          <p:cNvPicPr>
            <a:picLocks noChangeAspect="1" noChangeArrowheads="1"/>
          </p:cNvPicPr>
          <p:nvPr/>
        </p:nvPicPr>
        <p:blipFill>
          <a:blip r:embed="rId3" cstate="print"/>
          <a:srcRect l="20689"/>
          <a:stretch>
            <a:fillRect/>
          </a:stretch>
        </p:blipFill>
        <p:spPr bwMode="auto">
          <a:xfrm>
            <a:off x="5786446" y="1785926"/>
            <a:ext cx="3286148" cy="2844800"/>
          </a:xfrm>
          <a:prstGeom prst="rect">
            <a:avLst/>
          </a:prstGeom>
          <a:noFill/>
          <a:ln w="9525">
            <a:noFill/>
            <a:miter lim="800000"/>
            <a:headEnd/>
            <a:tailEnd/>
          </a:ln>
          <a:effectLst/>
        </p:spPr>
      </p:pic>
      <p:pic>
        <p:nvPicPr>
          <p:cNvPr id="5" name="Imagen 1"/>
          <p:cNvPicPr>
            <a:picLocks noChangeAspect="1"/>
          </p:cNvPicPr>
          <p:nvPr/>
        </p:nvPicPr>
        <p:blipFill>
          <a:blip r:embed="rId4" cstate="print"/>
          <a:srcRect/>
          <a:stretch>
            <a:fillRect/>
          </a:stretch>
        </p:blipFill>
        <p:spPr bwMode="auto">
          <a:xfrm>
            <a:off x="71406" y="1789111"/>
            <a:ext cx="2843213" cy="2843212"/>
          </a:xfrm>
          <a:prstGeom prst="rect">
            <a:avLst/>
          </a:prstGeom>
          <a:noFill/>
          <a:ln w="9525">
            <a:noFill/>
            <a:miter lim="800000"/>
            <a:headEnd/>
            <a:tailEnd/>
          </a:ln>
        </p:spPr>
      </p:pic>
      <p:pic>
        <p:nvPicPr>
          <p:cNvPr id="3" name="Imagen 2"/>
          <p:cNvPicPr>
            <a:picLocks noChangeAspect="1"/>
          </p:cNvPicPr>
          <p:nvPr/>
        </p:nvPicPr>
        <p:blipFill>
          <a:blip r:embed="rId5" cstate="print"/>
          <a:srcRect/>
          <a:stretch>
            <a:fillRect/>
          </a:stretch>
        </p:blipFill>
        <p:spPr bwMode="auto">
          <a:xfrm>
            <a:off x="2786082" y="2984564"/>
            <a:ext cx="3586178" cy="2016072"/>
          </a:xfrm>
          <a:prstGeom prst="rect">
            <a:avLst/>
          </a:prstGeom>
          <a:noFill/>
          <a:ln w="9525">
            <a:noFill/>
            <a:miter lim="800000"/>
            <a:headEnd/>
            <a:tailEnd/>
          </a:ln>
        </p:spPr>
      </p:pic>
      <p:pic>
        <p:nvPicPr>
          <p:cNvPr id="6" name="Picture 3" descr="C:\Documents and Settings\Administrador\Escritorio\Energía SOLAR\Logotipo JVR.bmp"/>
          <p:cNvPicPr>
            <a:picLocks noChangeAspect="1" noChangeArrowheads="1"/>
          </p:cNvPicPr>
          <p:nvPr/>
        </p:nvPicPr>
        <p:blipFill>
          <a:blip r:embed="rId6" cstate="print"/>
          <a:srcRect l="14677" r="16340" b="15467"/>
          <a:stretch>
            <a:fillRect/>
          </a:stretch>
        </p:blipFill>
        <p:spPr bwMode="auto">
          <a:xfrm>
            <a:off x="-32" y="-24"/>
            <a:ext cx="1357322" cy="1357322"/>
          </a:xfrm>
          <a:prstGeom prst="rect">
            <a:avLst/>
          </a:prstGeom>
          <a:noFill/>
        </p:spPr>
      </p:pic>
      <p:sp>
        <p:nvSpPr>
          <p:cNvPr id="8" name="7 Rectángulo"/>
          <p:cNvSpPr/>
          <p:nvPr/>
        </p:nvSpPr>
        <p:spPr>
          <a:xfrm>
            <a:off x="1571604" y="5143512"/>
            <a:ext cx="5740803" cy="830997"/>
          </a:xfrm>
          <a:prstGeom prst="rect">
            <a:avLst/>
          </a:prstGeom>
        </p:spPr>
        <p:txBody>
          <a:bodyPr wrap="none">
            <a:spAutoFit/>
          </a:bodyPr>
          <a:lstStyle/>
          <a:p>
            <a:pPr algn="ctr">
              <a:spcBef>
                <a:spcPts val="600"/>
              </a:spcBef>
            </a:pPr>
            <a:r>
              <a:rPr lang="es-ES" sz="4800" b="1" i="1"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BUSINESS PLAN</a:t>
            </a:r>
          </a:p>
        </p:txBody>
      </p:sp>
      <p:sp>
        <p:nvSpPr>
          <p:cNvPr id="9" name="8 Rectángulo"/>
          <p:cNvSpPr/>
          <p:nvPr/>
        </p:nvSpPr>
        <p:spPr>
          <a:xfrm>
            <a:off x="1000100" y="5857892"/>
            <a:ext cx="7000924" cy="892552"/>
          </a:xfrm>
          <a:prstGeom prst="rect">
            <a:avLst/>
          </a:prstGeom>
        </p:spPr>
        <p:txBody>
          <a:bodyPr wrap="square">
            <a:spAutoFit/>
          </a:bodyPr>
          <a:lstStyle/>
          <a:p>
            <a:pPr algn="ctr">
              <a:spcBef>
                <a:spcPts val="600"/>
              </a:spcBef>
            </a:pPr>
            <a:r>
              <a:rPr lang="es-ES" sz="2400" b="1" i="1" dirty="0" smtClean="0">
                <a:solidFill>
                  <a:srgbClr val="0070C0"/>
                </a:solidFill>
                <a:latin typeface="Arial Black" pitchFamily="34" charset="0"/>
                <a:cs typeface="Tahoma" pitchFamily="34" charset="0"/>
              </a:rPr>
              <a:t>Turbine of </a:t>
            </a:r>
            <a:r>
              <a:rPr lang="es-ES" sz="2400" b="1" i="1" dirty="0" err="1" smtClean="0">
                <a:solidFill>
                  <a:srgbClr val="0070C0"/>
                </a:solidFill>
                <a:latin typeface="Arial Black" pitchFamily="34" charset="0"/>
                <a:cs typeface="Tahoma" pitchFamily="34" charset="0"/>
              </a:rPr>
              <a:t>generation</a:t>
            </a:r>
            <a:r>
              <a:rPr lang="es-ES" sz="2400" b="1" i="1" dirty="0" smtClean="0">
                <a:solidFill>
                  <a:srgbClr val="0070C0"/>
                </a:solidFill>
                <a:latin typeface="Arial Black" pitchFamily="34" charset="0"/>
                <a:cs typeface="Tahoma" pitchFamily="34" charset="0"/>
              </a:rPr>
              <a:t> </a:t>
            </a:r>
            <a:r>
              <a:rPr lang="es-ES" sz="2400" b="1" i="1" dirty="0" err="1" smtClean="0">
                <a:solidFill>
                  <a:srgbClr val="0070C0"/>
                </a:solidFill>
                <a:latin typeface="Arial Black" pitchFamily="34" charset="0"/>
                <a:cs typeface="Tahoma" pitchFamily="34" charset="0"/>
              </a:rPr>
              <a:t>with</a:t>
            </a:r>
            <a:r>
              <a:rPr lang="es-ES" sz="2400" b="1" i="1" dirty="0" smtClean="0">
                <a:solidFill>
                  <a:srgbClr val="0070C0"/>
                </a:solidFill>
                <a:latin typeface="Arial Black" pitchFamily="34" charset="0"/>
                <a:cs typeface="Tahoma" pitchFamily="34" charset="0"/>
              </a:rPr>
              <a:t> solar </a:t>
            </a:r>
            <a:r>
              <a:rPr lang="es-ES" sz="2400" b="1" i="1" dirty="0" err="1" smtClean="0">
                <a:solidFill>
                  <a:srgbClr val="0070C0"/>
                </a:solidFill>
                <a:latin typeface="Arial Black" pitchFamily="34" charset="0"/>
                <a:cs typeface="Tahoma" pitchFamily="34" charset="0"/>
              </a:rPr>
              <a:t>power</a:t>
            </a:r>
            <a:r>
              <a:rPr lang="es-ES" sz="2400" b="1" i="1" dirty="0" smtClean="0">
                <a:solidFill>
                  <a:srgbClr val="0070C0"/>
                </a:solidFill>
                <a:latin typeface="Arial Black" pitchFamily="34" charset="0"/>
                <a:cs typeface="Tahoma" pitchFamily="34" charset="0"/>
              </a:rPr>
              <a:t> </a:t>
            </a:r>
            <a:r>
              <a:rPr lang="es-ES" sz="2800" b="1" i="1" dirty="0" smtClean="0">
                <a:solidFill>
                  <a:srgbClr val="0070C0"/>
                </a:solidFill>
                <a:latin typeface="Arial Black" pitchFamily="34" charset="0"/>
                <a:cs typeface="Tahoma" pitchFamily="34" charset="0"/>
              </a:rPr>
              <a:t>JVR </a:t>
            </a:r>
            <a:endParaRPr lang="es-ES" sz="2400" dirty="0"/>
          </a:p>
        </p:txBody>
      </p:sp>
      <p:sp>
        <p:nvSpPr>
          <p:cNvPr id="10" name="9 Rectángulo"/>
          <p:cNvSpPr/>
          <p:nvPr/>
        </p:nvSpPr>
        <p:spPr>
          <a:xfrm>
            <a:off x="78798" y="4674978"/>
            <a:ext cx="2643206" cy="369332"/>
          </a:xfrm>
          <a:prstGeom prst="rect">
            <a:avLst/>
          </a:prstGeom>
        </p:spPr>
        <p:txBody>
          <a:bodyPr wrap="square">
            <a:spAutoFit/>
          </a:bodyPr>
          <a:lstStyle/>
          <a:p>
            <a:pPr algn="ctr">
              <a:spcBef>
                <a:spcPts val="600"/>
              </a:spcBef>
            </a:pPr>
            <a:r>
              <a:rPr lang="es-ES" b="1" u="sng" dirty="0" smtClean="0">
                <a:solidFill>
                  <a:srgbClr val="FF0000"/>
                </a:solidFill>
                <a:latin typeface="Arial Black" pitchFamily="34" charset="0"/>
                <a:cs typeface="Tahoma" pitchFamily="34" charset="0"/>
              </a:rPr>
              <a:t>CONFIDENTIAL</a:t>
            </a:r>
            <a:endParaRPr lang="es-ES" u="sng" dirty="0">
              <a:solidFill>
                <a:srgbClr val="FF0000"/>
              </a:solidFill>
            </a:endParaRPr>
          </a:p>
        </p:txBody>
      </p:sp>
      <p:sp>
        <p:nvSpPr>
          <p:cNvPr id="11" name="10 Rectángulo"/>
          <p:cNvSpPr/>
          <p:nvPr/>
        </p:nvSpPr>
        <p:spPr>
          <a:xfrm>
            <a:off x="6572264" y="4643446"/>
            <a:ext cx="2286000" cy="369332"/>
          </a:xfrm>
          <a:prstGeom prst="rect">
            <a:avLst/>
          </a:prstGeom>
        </p:spPr>
        <p:txBody>
          <a:bodyPr wrap="square">
            <a:spAutoFit/>
          </a:bodyPr>
          <a:lstStyle/>
          <a:p>
            <a:pPr algn="ctr">
              <a:spcBef>
                <a:spcPts val="600"/>
              </a:spcBef>
            </a:pPr>
            <a:r>
              <a:rPr lang="es-ES" b="1" dirty="0" smtClean="0">
                <a:solidFill>
                  <a:schemeClr val="bg1">
                    <a:lumMod val="65000"/>
                  </a:schemeClr>
                </a:solidFill>
                <a:latin typeface="Arial Black" pitchFamily="34" charset="0"/>
                <a:cs typeface="Tahoma" pitchFamily="34" charset="0"/>
              </a:rPr>
              <a:t>June 2013</a:t>
            </a:r>
            <a:endParaRPr lang="es-ES" dirty="0">
              <a:solidFill>
                <a:schemeClr val="bg1">
                  <a:lumMod val="65000"/>
                </a:schemeClr>
              </a:solidFill>
            </a:endParaRPr>
          </a:p>
        </p:txBody>
      </p:sp>
      <p:sp>
        <p:nvSpPr>
          <p:cNvPr id="15" name="14 Marcador de número de diapositiva"/>
          <p:cNvSpPr>
            <a:spLocks noGrp="1"/>
          </p:cNvSpPr>
          <p:nvPr>
            <p:ph type="sldNum" sz="quarter" idx="12"/>
          </p:nvPr>
        </p:nvSpPr>
        <p:spPr/>
        <p:txBody>
          <a:bodyPr/>
          <a:lstStyle/>
          <a:p>
            <a:fld id="{49DE8E72-DAFE-4D86-B4FC-C4B92A546FEB}" type="slidenum">
              <a:rPr lang="es-ES" smtClean="0"/>
              <a:pPr/>
              <a:t>1</a:t>
            </a:fld>
            <a:endParaRPr lang="es-ES"/>
          </a:p>
        </p:txBody>
      </p:sp>
      <p:sp>
        <p:nvSpPr>
          <p:cNvPr id="2" name="CuadroTexto 1"/>
          <p:cNvSpPr txBox="1"/>
          <p:nvPr/>
        </p:nvSpPr>
        <p:spPr>
          <a:xfrm>
            <a:off x="6372260" y="1422610"/>
            <a:ext cx="2771740" cy="215444"/>
          </a:xfrm>
          <a:prstGeom prst="rect">
            <a:avLst/>
          </a:prstGeom>
          <a:noFill/>
        </p:spPr>
        <p:txBody>
          <a:bodyPr wrap="square" rtlCol="0">
            <a:spAutoFit/>
          </a:bodyPr>
          <a:lstStyle/>
          <a:p>
            <a:r>
              <a:rPr lang="es-ES" sz="800" dirty="0" smtClean="0"/>
              <a:t>Imágenes de turbina y torre JVR realizadas por  Ekoprojek.com</a:t>
            </a:r>
            <a:endParaRPr lang="es-ES"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fremm.es/entidades/recursos/internacional/image/noticias/2010/mayo/huertoSolarWestSacramento.jpg"/>
          <p:cNvPicPr>
            <a:picLocks noChangeAspect="1" noChangeArrowheads="1"/>
          </p:cNvPicPr>
          <p:nvPr/>
        </p:nvPicPr>
        <p:blipFill>
          <a:blip r:embed="rId2" cstate="print"/>
          <a:srcRect b="16776"/>
          <a:stretch>
            <a:fillRect/>
          </a:stretch>
        </p:blipFill>
        <p:spPr bwMode="auto">
          <a:xfrm>
            <a:off x="1714446" y="2714620"/>
            <a:ext cx="5715074" cy="3571900"/>
          </a:xfrm>
          <a:prstGeom prst="rect">
            <a:avLst/>
          </a:prstGeom>
          <a:noFill/>
          <a:ln w="34925" cap="rnd">
            <a:solidFill>
              <a:schemeClr val="accent1"/>
            </a:solidFill>
          </a:ln>
        </p:spPr>
      </p:pic>
      <p:sp>
        <p:nvSpPr>
          <p:cNvPr id="4" name="3 Rectángulo"/>
          <p:cNvSpPr/>
          <p:nvPr/>
        </p:nvSpPr>
        <p:spPr>
          <a:xfrm>
            <a:off x="1643042" y="169957"/>
            <a:ext cx="4955203" cy="2646878"/>
          </a:xfrm>
          <a:prstGeom prst="rect">
            <a:avLst/>
          </a:prstGeom>
        </p:spPr>
        <p:txBody>
          <a:bodyPr wrap="square">
            <a:spAutoFit/>
          </a:bodyPr>
          <a:lstStyle/>
          <a:p>
            <a:r>
              <a:rPr lang="en-US" sz="2000" b="1" u="sng" dirty="0">
                <a:solidFill>
                  <a:srgbClr val="FF0000"/>
                </a:solidFill>
                <a:effectLst>
                  <a:outerShdw blurRad="38100" dist="38100" dir="2700000" algn="tl">
                    <a:srgbClr val="000000">
                      <a:alpha val="43137"/>
                    </a:srgbClr>
                  </a:outerShdw>
                </a:effectLst>
                <a:latin typeface="Arial" pitchFamily="34" charset="0"/>
                <a:cs typeface="Arial" pitchFamily="34" charset="0"/>
              </a:rPr>
              <a:t>Photovoltaic plant with azimuth followers of two axes in Valladolid:</a:t>
            </a:r>
            <a:endParaRPr lang="es-ES" dirty="0">
              <a:solidFill>
                <a:srgbClr val="0070C0"/>
              </a:solidFill>
              <a:latin typeface="Arial" pitchFamily="34" charset="0"/>
              <a:cs typeface="Arial" pitchFamily="34" charset="0"/>
            </a:endParaRPr>
          </a:p>
          <a:p>
            <a:r>
              <a:rPr lang="es-ES" u="sng" dirty="0" err="1" smtClean="0">
                <a:solidFill>
                  <a:schemeClr val="bg1">
                    <a:lumMod val="50000"/>
                  </a:schemeClr>
                </a:solidFill>
                <a:latin typeface="Arial" pitchFamily="34" charset="0"/>
                <a:cs typeface="Arial" pitchFamily="34" charset="0"/>
              </a:rPr>
              <a:t>Cost</a:t>
            </a:r>
            <a:r>
              <a:rPr lang="es-ES" dirty="0" smtClean="0">
                <a:solidFill>
                  <a:schemeClr val="bg1">
                    <a:lumMod val="50000"/>
                  </a:schemeClr>
                </a:solidFill>
                <a:latin typeface="Arial" pitchFamily="34" charset="0"/>
                <a:cs typeface="Arial" pitchFamily="34" charset="0"/>
              </a:rPr>
              <a:t>   →  </a:t>
            </a:r>
            <a:r>
              <a:rPr lang="es-ES" b="1" dirty="0" smtClean="0">
                <a:latin typeface="Arial" pitchFamily="34" charset="0"/>
                <a:cs typeface="Arial" pitchFamily="34" charset="0"/>
              </a:rPr>
              <a:t>5 </a:t>
            </a:r>
            <a:r>
              <a:rPr lang="es-ES" b="1" dirty="0" err="1" smtClean="0">
                <a:latin typeface="Arial" pitchFamily="34" charset="0"/>
                <a:cs typeface="Arial" pitchFamily="34" charset="0"/>
              </a:rPr>
              <a:t>mill</a:t>
            </a:r>
            <a:r>
              <a:rPr lang="es-ES" b="1" dirty="0" smtClean="0">
                <a:latin typeface="Arial" pitchFamily="34" charset="0"/>
                <a:cs typeface="Arial" pitchFamily="34" charset="0"/>
              </a:rPr>
              <a:t>. €</a:t>
            </a:r>
          </a:p>
          <a:p>
            <a:endParaRPr lang="es-ES" dirty="0">
              <a:solidFill>
                <a:schemeClr val="bg1">
                  <a:lumMod val="50000"/>
                </a:schemeClr>
              </a:solidFill>
              <a:latin typeface="Arial" pitchFamily="34" charset="0"/>
              <a:cs typeface="Arial" pitchFamily="34" charset="0"/>
            </a:endParaRPr>
          </a:p>
          <a:p>
            <a:r>
              <a:rPr lang="es-ES" u="sng" dirty="0" err="1" smtClean="0">
                <a:solidFill>
                  <a:schemeClr val="bg1">
                    <a:lumMod val="50000"/>
                  </a:schemeClr>
                </a:solidFill>
                <a:latin typeface="Arial" pitchFamily="34" charset="0"/>
                <a:cs typeface="Arial" pitchFamily="34" charset="0"/>
              </a:rPr>
              <a:t>Production</a:t>
            </a:r>
            <a:r>
              <a:rPr lang="es-ES" dirty="0" smtClean="0">
                <a:solidFill>
                  <a:schemeClr val="bg1">
                    <a:lumMod val="50000"/>
                  </a:schemeClr>
                </a:solidFill>
                <a:latin typeface="Arial" pitchFamily="34" charset="0"/>
                <a:cs typeface="Arial" pitchFamily="34" charset="0"/>
              </a:rPr>
              <a:t>  → </a:t>
            </a:r>
            <a:r>
              <a:rPr lang="es-ES" b="1" dirty="0" smtClean="0">
                <a:latin typeface="Arial" pitchFamily="34" charset="0"/>
                <a:cs typeface="Arial" pitchFamily="34" charset="0"/>
              </a:rPr>
              <a:t>1 </a:t>
            </a:r>
            <a:r>
              <a:rPr lang="es-ES" b="1" dirty="0" err="1" smtClean="0">
                <a:latin typeface="Arial" pitchFamily="34" charset="0"/>
                <a:cs typeface="Arial" pitchFamily="34" charset="0"/>
              </a:rPr>
              <a:t>Mw</a:t>
            </a:r>
            <a:r>
              <a:rPr lang="es-ES" b="1" dirty="0" smtClean="0">
                <a:latin typeface="Arial" pitchFamily="34" charset="0"/>
                <a:cs typeface="Arial" pitchFamily="34" charset="0"/>
              </a:rPr>
              <a:t>/h</a:t>
            </a:r>
          </a:p>
          <a:p>
            <a:endParaRPr lang="es-ES" dirty="0">
              <a:solidFill>
                <a:schemeClr val="bg1">
                  <a:lumMod val="50000"/>
                </a:schemeClr>
              </a:solidFill>
              <a:latin typeface="Arial" pitchFamily="34" charset="0"/>
              <a:cs typeface="Arial" pitchFamily="34" charset="0"/>
            </a:endParaRPr>
          </a:p>
          <a:p>
            <a:r>
              <a:rPr lang="es-ES" u="sng" dirty="0" err="1" smtClean="0">
                <a:solidFill>
                  <a:schemeClr val="bg1">
                    <a:lumMod val="50000"/>
                  </a:schemeClr>
                </a:solidFill>
                <a:latin typeface="Arial" pitchFamily="34" charset="0"/>
                <a:cs typeface="Arial" pitchFamily="34" charset="0"/>
              </a:rPr>
              <a:t>Location</a:t>
            </a:r>
            <a:r>
              <a:rPr lang="es-ES" dirty="0" smtClean="0">
                <a:solidFill>
                  <a:schemeClr val="bg1">
                    <a:lumMod val="50000"/>
                  </a:schemeClr>
                </a:solidFill>
                <a:latin typeface="Arial" pitchFamily="34" charset="0"/>
                <a:cs typeface="Arial" pitchFamily="34" charset="0"/>
              </a:rPr>
              <a:t>  →  </a:t>
            </a:r>
            <a:r>
              <a:rPr lang="es-ES" b="1" dirty="0" smtClean="0">
                <a:latin typeface="Arial" pitchFamily="34" charset="0"/>
                <a:cs typeface="Arial" pitchFamily="34" charset="0"/>
              </a:rPr>
              <a:t>Castilla y León</a:t>
            </a:r>
          </a:p>
          <a:p>
            <a:endParaRPr lang="es-ES" dirty="0" smtClean="0">
              <a:solidFill>
                <a:srgbClr val="0070C0"/>
              </a:solidFill>
              <a:latin typeface="Arial" pitchFamily="34" charset="0"/>
              <a:cs typeface="Arial" pitchFamily="34" charset="0"/>
            </a:endParaRPr>
          </a:p>
          <a:p>
            <a:endParaRPr lang="es-ES" dirty="0"/>
          </a:p>
        </p:txBody>
      </p:sp>
      <p:pic>
        <p:nvPicPr>
          <p:cNvPr id="19460" name="Picture 4" descr="https://encrypted-tbn2.gstatic.com/images?q=tbn:ANd9GcQSF8SdQ6yaqvuPIgnU2KNauZoL2tuCA_edASU2_iCj9P0_PiU5"/>
          <p:cNvPicPr>
            <a:picLocks noChangeAspect="1" noChangeArrowheads="1"/>
          </p:cNvPicPr>
          <p:nvPr/>
        </p:nvPicPr>
        <p:blipFill>
          <a:blip r:embed="rId3" cstate="print"/>
          <a:srcRect/>
          <a:stretch>
            <a:fillRect/>
          </a:stretch>
        </p:blipFill>
        <p:spPr bwMode="auto">
          <a:xfrm>
            <a:off x="5602900" y="1982946"/>
            <a:ext cx="612174" cy="420164"/>
          </a:xfrm>
          <a:prstGeom prst="rect">
            <a:avLst/>
          </a:prstGeom>
          <a:noFill/>
        </p:spPr>
      </p:pic>
      <p:pic>
        <p:nvPicPr>
          <p:cNvPr id="6" name="Picture 3" descr="C:\Documents and Settings\Administrador\Escritorio\Energía SOLAR\Logotipo JVR.bmp"/>
          <p:cNvPicPr>
            <a:picLocks noChangeAspect="1" noChangeArrowheads="1"/>
          </p:cNvPicPr>
          <p:nvPr/>
        </p:nvPicPr>
        <p:blipFill>
          <a:blip r:embed="rId4" cstate="print"/>
          <a:srcRect l="14677" r="16340" b="15467"/>
          <a:stretch>
            <a:fillRect/>
          </a:stretch>
        </p:blipFill>
        <p:spPr bwMode="auto">
          <a:xfrm>
            <a:off x="-32" y="-24"/>
            <a:ext cx="1357322" cy="1357322"/>
          </a:xfrm>
          <a:prstGeom prst="rect">
            <a:avLst/>
          </a:prstGeom>
          <a:noFill/>
        </p:spPr>
      </p:pic>
      <p:sp>
        <p:nvSpPr>
          <p:cNvPr id="9" name="8 Marcador de número de diapositiva"/>
          <p:cNvSpPr>
            <a:spLocks noGrp="1"/>
          </p:cNvSpPr>
          <p:nvPr>
            <p:ph type="sldNum" sz="quarter" idx="12"/>
          </p:nvPr>
        </p:nvSpPr>
        <p:spPr/>
        <p:txBody>
          <a:bodyPr/>
          <a:lstStyle/>
          <a:p>
            <a:fld id="{49DE8E72-DAFE-4D86-B4FC-C4B92A546FEB}" type="slidenum">
              <a:rPr lang="es-ES" smtClean="0"/>
              <a:pPr/>
              <a:t>10</a:t>
            </a:fld>
            <a:endParaRPr lang="es-E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49DE8E72-DAFE-4D86-B4FC-C4B92A546FEB}" type="slidenum">
              <a:rPr lang="es-ES" smtClean="0"/>
              <a:pPr/>
              <a:t>11</a:t>
            </a:fld>
            <a:endParaRPr lang="es-ES"/>
          </a:p>
        </p:txBody>
      </p:sp>
      <p:pic>
        <p:nvPicPr>
          <p:cNvPr id="1026" name="Imagen 1" descr="http://www.centralestermosolares.com/images/stories/stirli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47" y="1241271"/>
            <a:ext cx="6768752" cy="5447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uadroTexto 2"/>
          <p:cNvSpPr txBox="1"/>
          <p:nvPr/>
        </p:nvSpPr>
        <p:spPr>
          <a:xfrm>
            <a:off x="683568" y="262784"/>
            <a:ext cx="7632848" cy="646331"/>
          </a:xfrm>
          <a:prstGeom prst="rect">
            <a:avLst/>
          </a:prstGeom>
          <a:noFill/>
        </p:spPr>
        <p:txBody>
          <a:bodyPr wrap="square" rtlCol="0">
            <a:spAutoFit/>
          </a:bodyPr>
          <a:lstStyle/>
          <a:p>
            <a:pPr algn="ctr"/>
            <a:r>
              <a:rPr lang="es-ES" dirty="0" smtClean="0"/>
              <a:t>Motor Stirling: </a:t>
            </a:r>
            <a:r>
              <a:rPr lang="es-ES" dirty="0" err="1" smtClean="0"/>
              <a:t>excessive</a:t>
            </a:r>
            <a:r>
              <a:rPr lang="es-ES" dirty="0" smtClean="0"/>
              <a:t> </a:t>
            </a:r>
            <a:r>
              <a:rPr lang="es-ES" dirty="0" err="1" smtClean="0"/>
              <a:t>size</a:t>
            </a:r>
            <a:r>
              <a:rPr lang="es-ES" dirty="0" smtClean="0"/>
              <a:t> and </a:t>
            </a:r>
            <a:r>
              <a:rPr lang="es-ES" dirty="0" err="1" smtClean="0"/>
              <a:t>price</a:t>
            </a:r>
            <a:r>
              <a:rPr lang="es-ES" dirty="0" smtClean="0"/>
              <a:t> </a:t>
            </a:r>
            <a:r>
              <a:rPr lang="es-ES" dirty="0" err="1" smtClean="0"/>
              <a:t>for</a:t>
            </a:r>
            <a:r>
              <a:rPr lang="es-ES" dirty="0" smtClean="0"/>
              <a:t> </a:t>
            </a:r>
            <a:r>
              <a:rPr lang="es-ES" dirty="0" err="1" smtClean="0"/>
              <a:t>the</a:t>
            </a:r>
            <a:r>
              <a:rPr lang="es-ES" dirty="0" smtClean="0"/>
              <a:t> </a:t>
            </a:r>
            <a:r>
              <a:rPr lang="es-ES" dirty="0" err="1" smtClean="0"/>
              <a:t>low</a:t>
            </a:r>
            <a:r>
              <a:rPr lang="es-ES" dirty="0" smtClean="0"/>
              <a:t> </a:t>
            </a:r>
            <a:r>
              <a:rPr lang="es-ES" dirty="0" err="1" smtClean="0"/>
              <a:t>power</a:t>
            </a:r>
            <a:r>
              <a:rPr lang="es-ES" dirty="0" smtClean="0"/>
              <a:t> </a:t>
            </a:r>
            <a:r>
              <a:rPr lang="es-ES" dirty="0" err="1" smtClean="0"/>
              <a:t>generation</a:t>
            </a:r>
            <a:r>
              <a:rPr lang="es-ES" dirty="0" smtClean="0"/>
              <a:t> </a:t>
            </a:r>
            <a:r>
              <a:rPr lang="es-ES" dirty="0" err="1" smtClean="0"/>
              <a:t>that</a:t>
            </a:r>
            <a:r>
              <a:rPr lang="es-ES" dirty="0" smtClean="0"/>
              <a:t> </a:t>
            </a:r>
            <a:r>
              <a:rPr lang="es-ES" dirty="0" err="1" smtClean="0"/>
              <a:t>it</a:t>
            </a:r>
            <a:r>
              <a:rPr lang="es-ES" dirty="0" smtClean="0"/>
              <a:t> </a:t>
            </a:r>
            <a:r>
              <a:rPr lang="es-ES" dirty="0" err="1" smtClean="0"/>
              <a:t>offers</a:t>
            </a:r>
            <a:r>
              <a:rPr lang="es-ES" dirty="0" smtClean="0"/>
              <a:t> :  + - 300.000€: 35 kw</a:t>
            </a:r>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650" y="1834660"/>
            <a:ext cx="2448272" cy="1291483"/>
          </a:xfrm>
          <a:prstGeom prst="rect">
            <a:avLst/>
          </a:prstGeom>
        </p:spPr>
      </p:pic>
      <p:sp>
        <p:nvSpPr>
          <p:cNvPr id="5" name="CuadroTexto 4"/>
          <p:cNvSpPr txBox="1"/>
          <p:nvPr/>
        </p:nvSpPr>
        <p:spPr>
          <a:xfrm>
            <a:off x="6852089" y="3324816"/>
            <a:ext cx="2133600" cy="338554"/>
          </a:xfrm>
          <a:prstGeom prst="rect">
            <a:avLst/>
          </a:prstGeom>
          <a:noFill/>
        </p:spPr>
        <p:txBody>
          <a:bodyPr wrap="square" rtlCol="0">
            <a:spAutoFit/>
          </a:bodyPr>
          <a:lstStyle/>
          <a:p>
            <a:r>
              <a:rPr lang="es-ES" sz="1600" dirty="0" smtClean="0"/>
              <a:t>Stirling (</a:t>
            </a:r>
            <a:r>
              <a:rPr lang="es-ES" sz="1600" dirty="0" err="1" smtClean="0"/>
              <a:t>year</a:t>
            </a:r>
            <a:r>
              <a:rPr lang="es-ES" sz="1600" dirty="0" smtClean="0"/>
              <a:t> 1800)</a:t>
            </a:r>
            <a:endParaRPr lang="es-ES" sz="1600" dirty="0"/>
          </a:p>
        </p:txBody>
      </p:sp>
      <p:pic>
        <p:nvPicPr>
          <p:cNvPr id="7" name="Imagen 1" descr="http://www.centralestermosolares.com/images/stories/stirli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248" y="1235425"/>
            <a:ext cx="6768752" cy="5447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8267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Gemasolar.jpg"/>
          <p:cNvPicPr>
            <a:picLocks noChangeAspect="1" noChangeArrowheads="1"/>
          </p:cNvPicPr>
          <p:nvPr/>
        </p:nvPicPr>
        <p:blipFill>
          <a:blip r:embed="rId2" cstate="print"/>
          <a:srcRect/>
          <a:stretch>
            <a:fillRect/>
          </a:stretch>
        </p:blipFill>
        <p:spPr bwMode="auto">
          <a:xfrm>
            <a:off x="1500166" y="2643182"/>
            <a:ext cx="5905488" cy="3934532"/>
          </a:xfrm>
          <a:prstGeom prst="rect">
            <a:avLst/>
          </a:prstGeom>
          <a:noFill/>
          <a:ln w="34925" cap="rnd" cmpd="sng">
            <a:solidFill>
              <a:schemeClr val="accent1"/>
            </a:solidFill>
          </a:ln>
        </p:spPr>
      </p:pic>
      <p:sp>
        <p:nvSpPr>
          <p:cNvPr id="4" name="3 Rectángulo"/>
          <p:cNvSpPr/>
          <p:nvPr/>
        </p:nvSpPr>
        <p:spPr>
          <a:xfrm>
            <a:off x="1474185" y="500042"/>
            <a:ext cx="4955203" cy="2339102"/>
          </a:xfrm>
          <a:prstGeom prst="rect">
            <a:avLst/>
          </a:prstGeom>
        </p:spPr>
        <p:txBody>
          <a:bodyPr wrap="square">
            <a:spAutoFit/>
          </a:bodyPr>
          <a:lstStyle/>
          <a:p>
            <a:r>
              <a:rPr lang="es-ES" sz="2000" b="1" u="sng" dirty="0" err="1">
                <a:solidFill>
                  <a:srgbClr val="FF0000"/>
                </a:solidFill>
                <a:effectLst>
                  <a:outerShdw blurRad="38100" dist="38100" dir="2700000" algn="tl">
                    <a:srgbClr val="000000">
                      <a:alpha val="43137"/>
                    </a:srgbClr>
                  </a:outerShdw>
                </a:effectLst>
                <a:latin typeface="Arial" pitchFamily="34" charset="0"/>
                <a:cs typeface="Arial" pitchFamily="34" charset="0"/>
              </a:rPr>
              <a:t>Thermosolar</a:t>
            </a:r>
            <a:r>
              <a:rPr lang="es-ES" sz="2000" b="1" u="sng"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s-ES" sz="2000" b="1" u="sng" dirty="0" err="1">
                <a:solidFill>
                  <a:srgbClr val="FF0000"/>
                </a:solidFill>
                <a:effectLst>
                  <a:outerShdw blurRad="38100" dist="38100" dir="2700000" algn="tl">
                    <a:srgbClr val="000000">
                      <a:alpha val="43137"/>
                    </a:srgbClr>
                  </a:outerShdw>
                </a:effectLst>
                <a:latin typeface="Arial" pitchFamily="34" charset="0"/>
                <a:cs typeface="Arial" pitchFamily="34" charset="0"/>
              </a:rPr>
              <a:t>GEMASOLAR</a:t>
            </a:r>
            <a:r>
              <a:rPr lang="es-ES" sz="2000" b="1" u="sng"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s-ES" sz="2000" b="1" u="sng" dirty="0" err="1">
                <a:solidFill>
                  <a:srgbClr val="FF0000"/>
                </a:solidFill>
                <a:effectLst>
                  <a:outerShdw blurRad="38100" dist="38100" dir="2700000" algn="tl">
                    <a:srgbClr val="000000">
                      <a:alpha val="43137"/>
                    </a:srgbClr>
                  </a:outerShdw>
                </a:effectLst>
                <a:latin typeface="Arial" pitchFamily="34" charset="0"/>
                <a:cs typeface="Arial" pitchFamily="34" charset="0"/>
              </a:rPr>
              <a:t>plant</a:t>
            </a:r>
            <a:r>
              <a:rPr lang="es-ES" sz="2000" b="1" u="sng" dirty="0">
                <a:solidFill>
                  <a:srgbClr val="FF0000"/>
                </a:solidFill>
                <a:effectLst>
                  <a:outerShdw blurRad="38100" dist="38100" dir="2700000" algn="tl">
                    <a:srgbClr val="000000">
                      <a:alpha val="43137"/>
                    </a:srgbClr>
                  </a:outerShdw>
                </a:effectLst>
                <a:latin typeface="Arial" pitchFamily="34" charset="0"/>
                <a:cs typeface="Arial" pitchFamily="34" charset="0"/>
              </a:rPr>
              <a:t>:</a:t>
            </a:r>
            <a:endParaRPr lang="es-ES" dirty="0">
              <a:solidFill>
                <a:srgbClr val="0070C0"/>
              </a:solidFill>
              <a:latin typeface="Arial" pitchFamily="34" charset="0"/>
              <a:cs typeface="Arial" pitchFamily="34" charset="0"/>
            </a:endParaRPr>
          </a:p>
          <a:p>
            <a:r>
              <a:rPr lang="es-ES" u="sng" dirty="0" err="1" smtClean="0">
                <a:solidFill>
                  <a:schemeClr val="bg1">
                    <a:lumMod val="50000"/>
                  </a:schemeClr>
                </a:solidFill>
                <a:latin typeface="Arial" pitchFamily="34" charset="0"/>
                <a:cs typeface="Arial" pitchFamily="34" charset="0"/>
              </a:rPr>
              <a:t>Cost</a:t>
            </a:r>
            <a:r>
              <a:rPr lang="es-ES" dirty="0" smtClean="0">
                <a:solidFill>
                  <a:schemeClr val="bg1">
                    <a:lumMod val="50000"/>
                  </a:schemeClr>
                </a:solidFill>
                <a:latin typeface="Arial" pitchFamily="34" charset="0"/>
                <a:cs typeface="Arial" pitchFamily="34" charset="0"/>
              </a:rPr>
              <a:t>   → </a:t>
            </a:r>
            <a:r>
              <a:rPr lang="es-ES" b="1" dirty="0" smtClean="0">
                <a:latin typeface="Arial" pitchFamily="34" charset="0"/>
                <a:cs typeface="Arial" pitchFamily="34" charset="0"/>
              </a:rPr>
              <a:t>315 </a:t>
            </a:r>
            <a:r>
              <a:rPr lang="es-ES" b="1" dirty="0" err="1" smtClean="0">
                <a:latin typeface="Arial" pitchFamily="34" charset="0"/>
                <a:cs typeface="Arial" pitchFamily="34" charset="0"/>
              </a:rPr>
              <a:t>mill</a:t>
            </a:r>
            <a:r>
              <a:rPr lang="es-ES" b="1" dirty="0" smtClean="0">
                <a:latin typeface="Arial" pitchFamily="34" charset="0"/>
                <a:cs typeface="Arial" pitchFamily="34" charset="0"/>
              </a:rPr>
              <a:t>. €  </a:t>
            </a:r>
          </a:p>
          <a:p>
            <a:endParaRPr lang="es-ES" dirty="0">
              <a:solidFill>
                <a:schemeClr val="bg1">
                  <a:lumMod val="50000"/>
                </a:schemeClr>
              </a:solidFill>
              <a:latin typeface="Arial" pitchFamily="34" charset="0"/>
              <a:cs typeface="Arial" pitchFamily="34" charset="0"/>
            </a:endParaRPr>
          </a:p>
          <a:p>
            <a:r>
              <a:rPr lang="es-ES" u="sng" dirty="0" err="1" smtClean="0">
                <a:solidFill>
                  <a:schemeClr val="bg1">
                    <a:lumMod val="50000"/>
                  </a:schemeClr>
                </a:solidFill>
                <a:latin typeface="Arial" pitchFamily="34" charset="0"/>
                <a:cs typeface="Arial" pitchFamily="34" charset="0"/>
              </a:rPr>
              <a:t>Production</a:t>
            </a:r>
            <a:r>
              <a:rPr lang="es-ES" dirty="0" smtClean="0">
                <a:solidFill>
                  <a:schemeClr val="bg1">
                    <a:lumMod val="50000"/>
                  </a:schemeClr>
                </a:solidFill>
                <a:latin typeface="Arial" pitchFamily="34" charset="0"/>
                <a:cs typeface="Arial" pitchFamily="34" charset="0"/>
              </a:rPr>
              <a:t>   →   </a:t>
            </a:r>
            <a:r>
              <a:rPr lang="es-ES" b="1" dirty="0" smtClean="0">
                <a:latin typeface="Arial" pitchFamily="34" charset="0"/>
                <a:cs typeface="Arial" pitchFamily="34" charset="0"/>
              </a:rPr>
              <a:t>20 </a:t>
            </a:r>
            <a:r>
              <a:rPr lang="es-ES" b="1" dirty="0" err="1" smtClean="0">
                <a:latin typeface="Arial" pitchFamily="34" charset="0"/>
                <a:cs typeface="Arial" pitchFamily="34" charset="0"/>
              </a:rPr>
              <a:t>Mw</a:t>
            </a:r>
            <a:r>
              <a:rPr lang="es-ES" b="1" dirty="0" smtClean="0">
                <a:latin typeface="Arial" pitchFamily="34" charset="0"/>
                <a:cs typeface="Arial" pitchFamily="34" charset="0"/>
              </a:rPr>
              <a:t>/h</a:t>
            </a:r>
          </a:p>
          <a:p>
            <a:endParaRPr lang="es-ES" dirty="0">
              <a:solidFill>
                <a:schemeClr val="bg1">
                  <a:lumMod val="50000"/>
                </a:schemeClr>
              </a:solidFill>
              <a:latin typeface="Arial" pitchFamily="34" charset="0"/>
              <a:cs typeface="Arial" pitchFamily="34" charset="0"/>
            </a:endParaRPr>
          </a:p>
          <a:p>
            <a:r>
              <a:rPr lang="es-ES" u="sng" dirty="0" err="1" smtClean="0">
                <a:solidFill>
                  <a:schemeClr val="bg1">
                    <a:lumMod val="50000"/>
                  </a:schemeClr>
                </a:solidFill>
                <a:latin typeface="Arial" pitchFamily="34" charset="0"/>
                <a:cs typeface="Arial" pitchFamily="34" charset="0"/>
              </a:rPr>
              <a:t>Location</a:t>
            </a:r>
            <a:r>
              <a:rPr lang="es-ES" dirty="0" smtClean="0">
                <a:solidFill>
                  <a:schemeClr val="bg1">
                    <a:lumMod val="50000"/>
                  </a:schemeClr>
                </a:solidFill>
                <a:latin typeface="Arial" pitchFamily="34" charset="0"/>
                <a:cs typeface="Arial" pitchFamily="34" charset="0"/>
              </a:rPr>
              <a:t>   →  </a:t>
            </a:r>
            <a:r>
              <a:rPr lang="es-ES" b="1" dirty="0" smtClean="0">
                <a:latin typeface="Arial" pitchFamily="34" charset="0"/>
                <a:cs typeface="Arial" pitchFamily="34" charset="0"/>
              </a:rPr>
              <a:t>Andalucía</a:t>
            </a:r>
          </a:p>
          <a:p>
            <a:endParaRPr lang="es-ES" dirty="0" smtClean="0">
              <a:solidFill>
                <a:srgbClr val="0070C0"/>
              </a:solidFill>
              <a:latin typeface="Arial" pitchFamily="34" charset="0"/>
              <a:cs typeface="Arial" pitchFamily="34" charset="0"/>
            </a:endParaRPr>
          </a:p>
          <a:p>
            <a:endParaRPr lang="es-ES" dirty="0"/>
          </a:p>
        </p:txBody>
      </p:sp>
      <p:pic>
        <p:nvPicPr>
          <p:cNvPr id="16388" name="Picture 4" descr="https://encrypted-tbn1.gstatic.com/images?q=tbn:ANd9GcRUDZGBm4cY-4lBUTvSoEIQhdeEOZ5UNizasmM8R82UV9IAwwGA"/>
          <p:cNvPicPr>
            <a:picLocks noChangeAspect="1" noChangeArrowheads="1"/>
          </p:cNvPicPr>
          <p:nvPr/>
        </p:nvPicPr>
        <p:blipFill>
          <a:blip r:embed="rId3" cstate="print"/>
          <a:srcRect/>
          <a:stretch>
            <a:fillRect/>
          </a:stretch>
        </p:blipFill>
        <p:spPr bwMode="auto">
          <a:xfrm>
            <a:off x="5286380" y="2124833"/>
            <a:ext cx="476236" cy="316914"/>
          </a:xfrm>
          <a:prstGeom prst="rect">
            <a:avLst/>
          </a:prstGeom>
          <a:noFill/>
        </p:spPr>
      </p:pic>
      <p:pic>
        <p:nvPicPr>
          <p:cNvPr id="8" name="Picture 3" descr="C:\Documents and Settings\Administrador\Escritorio\Energía SOLAR\Logotipo JVR.bmp"/>
          <p:cNvPicPr>
            <a:picLocks noChangeAspect="1" noChangeArrowheads="1"/>
          </p:cNvPicPr>
          <p:nvPr/>
        </p:nvPicPr>
        <p:blipFill>
          <a:blip r:embed="rId4" cstate="print"/>
          <a:srcRect l="14677" r="16340" b="15467"/>
          <a:stretch>
            <a:fillRect/>
          </a:stretch>
        </p:blipFill>
        <p:spPr bwMode="auto">
          <a:xfrm>
            <a:off x="-32" y="-24"/>
            <a:ext cx="1357322" cy="1357322"/>
          </a:xfrm>
          <a:prstGeom prst="rect">
            <a:avLst/>
          </a:prstGeom>
          <a:noFill/>
        </p:spPr>
      </p:pic>
      <p:sp>
        <p:nvSpPr>
          <p:cNvPr id="10" name="9 Marcador de número de diapositiva"/>
          <p:cNvSpPr>
            <a:spLocks noGrp="1"/>
          </p:cNvSpPr>
          <p:nvPr>
            <p:ph type="sldNum" sz="quarter" idx="12"/>
          </p:nvPr>
        </p:nvSpPr>
        <p:spPr/>
        <p:txBody>
          <a:bodyPr/>
          <a:lstStyle/>
          <a:p>
            <a:fld id="{49DE8E72-DAFE-4D86-B4FC-C4B92A546FEB}" type="slidenum">
              <a:rPr lang="es-ES" smtClean="0"/>
              <a:pPr/>
              <a:t>12</a:t>
            </a:fld>
            <a:endParaRPr lang="es-E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43042" y="285728"/>
            <a:ext cx="5857916" cy="1143000"/>
          </a:xfrm>
        </p:spPr>
        <p:txBody>
          <a:bodyPr>
            <a:noAutofit/>
          </a:bodyPr>
          <a:lstStyle/>
          <a:p>
            <a:r>
              <a:rPr lang="en-US" sz="3200" b="1" u="sng" dirty="0">
                <a:solidFill>
                  <a:srgbClr val="FF0000"/>
                </a:solidFill>
                <a:effectLst>
                  <a:outerShdw blurRad="38100" dist="38100" dir="2700000" algn="tl">
                    <a:srgbClr val="000000">
                      <a:alpha val="43137"/>
                    </a:srgbClr>
                  </a:outerShdw>
                </a:effectLst>
              </a:rPr>
              <a:t>The thermal energy collectors through </a:t>
            </a:r>
            <a:r>
              <a:rPr lang="en-US" sz="3200" b="1" u="sng" dirty="0" smtClean="0">
                <a:solidFill>
                  <a:srgbClr val="FF0000"/>
                </a:solidFill>
                <a:effectLst>
                  <a:outerShdw blurRad="38100" dist="38100" dir="2700000" algn="tl">
                    <a:srgbClr val="000000">
                      <a:alpha val="43137"/>
                    </a:srgbClr>
                  </a:outerShdw>
                </a:effectLst>
              </a:rPr>
              <a:t>to </a:t>
            </a:r>
            <a:r>
              <a:rPr lang="en-US" sz="3200" b="1" u="sng" dirty="0" err="1" smtClean="0">
                <a:solidFill>
                  <a:srgbClr val="FF0000"/>
                </a:solidFill>
                <a:effectLst>
                  <a:outerShdw blurRad="38100" dist="38100" dir="2700000" algn="tl">
                    <a:srgbClr val="000000">
                      <a:alpha val="43137"/>
                    </a:srgbClr>
                  </a:outerShdw>
                </a:effectLst>
              </a:rPr>
              <a:t>cilindricoparabólicos</a:t>
            </a:r>
            <a:endParaRPr lang="es-ES" sz="3200" b="1" u="sng" dirty="0">
              <a:solidFill>
                <a:srgbClr val="FF0000"/>
              </a:solidFill>
              <a:effectLst>
                <a:outerShdw blurRad="38100" dist="38100" dir="2700000" algn="tl">
                  <a:srgbClr val="000000">
                    <a:alpha val="43137"/>
                  </a:srgbClr>
                </a:outerShdw>
              </a:effectLst>
            </a:endParaRPr>
          </a:p>
        </p:txBody>
      </p:sp>
      <p:sp>
        <p:nvSpPr>
          <p:cNvPr id="3" name="2 Rectángulo"/>
          <p:cNvSpPr/>
          <p:nvPr/>
        </p:nvSpPr>
        <p:spPr>
          <a:xfrm>
            <a:off x="500034" y="1714488"/>
            <a:ext cx="8286808" cy="1938992"/>
          </a:xfrm>
          <a:prstGeom prst="rect">
            <a:avLst/>
          </a:prstGeom>
        </p:spPr>
        <p:txBody>
          <a:bodyPr wrap="square">
            <a:spAutoFit/>
          </a:bodyPr>
          <a:lstStyle/>
          <a:p>
            <a:pPr algn="just"/>
            <a:r>
              <a:rPr lang="es-ES" sz="2000" dirty="0" err="1" smtClean="0">
                <a:latin typeface="Arial" pitchFamily="34" charset="0"/>
                <a:cs typeface="Arial" pitchFamily="34" charset="0"/>
              </a:rPr>
              <a:t>This</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technology</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is</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based</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on</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the</a:t>
            </a:r>
            <a:r>
              <a:rPr lang="es-ES" sz="2000" dirty="0" smtClean="0">
                <a:latin typeface="Arial" pitchFamily="34" charset="0"/>
                <a:cs typeface="Arial" pitchFamily="34" charset="0"/>
              </a:rPr>
              <a:t>  capture of </a:t>
            </a:r>
            <a:r>
              <a:rPr lang="es-ES" sz="2000" dirty="0" err="1" smtClean="0">
                <a:latin typeface="Arial" pitchFamily="34" charset="0"/>
                <a:cs typeface="Arial" pitchFamily="34" charset="0"/>
              </a:rPr>
              <a:t>the</a:t>
            </a:r>
            <a:r>
              <a:rPr lang="es-ES" sz="2000" dirty="0" smtClean="0">
                <a:latin typeface="Arial" pitchFamily="34" charset="0"/>
                <a:cs typeface="Arial" pitchFamily="34" charset="0"/>
              </a:rPr>
              <a:t> solar </a:t>
            </a:r>
            <a:r>
              <a:rPr lang="es-ES" sz="2000" dirty="0" err="1" smtClean="0">
                <a:latin typeface="Arial" pitchFamily="34" charset="0"/>
                <a:cs typeface="Arial" pitchFamily="34" charset="0"/>
              </a:rPr>
              <a:t>radiation</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through</a:t>
            </a:r>
            <a:r>
              <a:rPr lang="es-ES" sz="2000" dirty="0" smtClean="0">
                <a:latin typeface="Arial" pitchFamily="34" charset="0"/>
                <a:cs typeface="Arial" pitchFamily="34" charset="0"/>
              </a:rPr>
              <a:t> a </a:t>
            </a:r>
            <a:r>
              <a:rPr lang="es-ES" sz="2000" dirty="0" err="1" smtClean="0">
                <a:latin typeface="Arial" pitchFamily="34" charset="0"/>
                <a:cs typeface="Arial" pitchFamily="34" charset="0"/>
              </a:rPr>
              <a:t>half</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cylinders</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that</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reflect</a:t>
            </a:r>
            <a:r>
              <a:rPr lang="es-ES" sz="2000" dirty="0" smtClean="0">
                <a:latin typeface="Arial" pitchFamily="34" charset="0"/>
                <a:cs typeface="Arial" pitchFamily="34" charset="0"/>
              </a:rPr>
              <a:t> and </a:t>
            </a:r>
            <a:r>
              <a:rPr lang="es-ES" sz="2000" dirty="0" err="1" smtClean="0">
                <a:latin typeface="Arial" pitchFamily="34" charset="0"/>
                <a:cs typeface="Arial" pitchFamily="34" charset="0"/>
              </a:rPr>
              <a:t>concentrete</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it</a:t>
            </a:r>
            <a:r>
              <a:rPr lang="es-ES" sz="2000" dirty="0" smtClean="0">
                <a:latin typeface="Arial" pitchFamily="34" charset="0"/>
                <a:cs typeface="Arial" pitchFamily="34" charset="0"/>
              </a:rPr>
              <a:t> in a </a:t>
            </a:r>
            <a:r>
              <a:rPr lang="es-ES" sz="2000" dirty="0" err="1" smtClean="0">
                <a:latin typeface="Arial" pitchFamily="34" charset="0"/>
                <a:cs typeface="Arial" pitchFamily="34" charset="0"/>
              </a:rPr>
              <a:t>point</a:t>
            </a:r>
            <a:r>
              <a:rPr lang="es-ES" sz="2000" dirty="0" smtClean="0">
                <a:latin typeface="Arial" pitchFamily="34" charset="0"/>
                <a:cs typeface="Arial" pitchFamily="34" charset="0"/>
              </a:rPr>
              <a:t> in </a:t>
            </a:r>
            <a:r>
              <a:rPr lang="es-ES" sz="2000" dirty="0" err="1" smtClean="0">
                <a:latin typeface="Arial" pitchFamily="34" charset="0"/>
                <a:cs typeface="Arial" pitchFamily="34" charset="0"/>
              </a:rPr>
              <a:t>which</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they</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flow</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They</a:t>
            </a:r>
            <a:r>
              <a:rPr lang="es-ES" sz="2000" dirty="0" smtClean="0">
                <a:latin typeface="Arial" pitchFamily="34" charset="0"/>
                <a:cs typeface="Arial" pitchFamily="34" charset="0"/>
              </a:rPr>
              <a:t> can </a:t>
            </a:r>
            <a:r>
              <a:rPr lang="es-ES" sz="2000" dirty="0" err="1" smtClean="0">
                <a:latin typeface="Arial" pitchFamily="34" charset="0"/>
                <a:cs typeface="Arial" pitchFamily="34" charset="0"/>
              </a:rPr>
              <a:t>also</a:t>
            </a:r>
            <a:r>
              <a:rPr lang="es-ES" sz="2000" dirty="0" smtClean="0">
                <a:latin typeface="Arial" pitchFamily="34" charset="0"/>
                <a:cs typeface="Arial" pitchFamily="34" charset="0"/>
              </a:rPr>
              <a:t> use </a:t>
            </a:r>
            <a:r>
              <a:rPr lang="es-ES" sz="2000" dirty="0" err="1" smtClean="0">
                <a:latin typeface="Arial" pitchFamily="34" charset="0"/>
                <a:cs typeface="Arial" pitchFamily="34" charset="0"/>
              </a:rPr>
              <a:t>salts</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or</a:t>
            </a:r>
            <a:r>
              <a:rPr lang="es-ES" sz="2000" dirty="0" smtClean="0">
                <a:latin typeface="Arial" pitchFamily="34" charset="0"/>
                <a:cs typeface="Arial" pitchFamily="34" charset="0"/>
              </a:rPr>
              <a:t> a gel </a:t>
            </a:r>
            <a:r>
              <a:rPr lang="es-ES" sz="2000" dirty="0" err="1" smtClean="0">
                <a:latin typeface="Arial" pitchFamily="34" charset="0"/>
                <a:cs typeface="Arial" pitchFamily="34" charset="0"/>
              </a:rPr>
              <a:t>that</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accumulates</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the</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heat</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to</a:t>
            </a:r>
            <a:r>
              <a:rPr lang="es-ES" sz="2000" dirty="0" smtClean="0">
                <a:latin typeface="Arial" pitchFamily="34" charset="0"/>
                <a:cs typeface="Arial" pitchFamily="34" charset="0"/>
              </a:rPr>
              <a:t> use </a:t>
            </a:r>
            <a:r>
              <a:rPr lang="es-ES" sz="2000" dirty="0" err="1" smtClean="0">
                <a:latin typeface="Arial" pitchFamily="34" charset="0"/>
                <a:cs typeface="Arial" pitchFamily="34" charset="0"/>
              </a:rPr>
              <a:t>it</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later</a:t>
            </a:r>
            <a:r>
              <a:rPr lang="es-ES" sz="2000" dirty="0" smtClean="0">
                <a:latin typeface="Arial" pitchFamily="34" charset="0"/>
                <a:cs typeface="Arial" pitchFamily="34" charset="0"/>
              </a:rPr>
              <a:t> in </a:t>
            </a:r>
            <a:r>
              <a:rPr lang="es-ES" sz="2000" dirty="0" err="1" smtClean="0">
                <a:latin typeface="Arial" pitchFamily="34" charset="0"/>
                <a:cs typeface="Arial" pitchFamily="34" charset="0"/>
              </a:rPr>
              <a:t>the</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steam</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production</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This</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steam</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is</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used</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to</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move</a:t>
            </a:r>
            <a:r>
              <a:rPr lang="es-ES" sz="2000" dirty="0" smtClean="0">
                <a:latin typeface="Arial" pitchFamily="34" charset="0"/>
                <a:cs typeface="Arial" pitchFamily="34" charset="0"/>
              </a:rPr>
              <a:t> a turbine </a:t>
            </a:r>
            <a:r>
              <a:rPr lang="es-ES" sz="2000" dirty="0" err="1" smtClean="0">
                <a:latin typeface="Arial" pitchFamily="34" charset="0"/>
                <a:cs typeface="Arial" pitchFamily="34" charset="0"/>
              </a:rPr>
              <a:t>that</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generates</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electricity</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It</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is</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the</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basic</a:t>
            </a:r>
            <a:r>
              <a:rPr lang="es-ES" sz="2000" dirty="0" smtClean="0">
                <a:latin typeface="Arial" pitchFamily="34" charset="0"/>
                <a:cs typeface="Arial" pitchFamily="34" charset="0"/>
              </a:rPr>
              <a:t> idea of </a:t>
            </a:r>
            <a:r>
              <a:rPr lang="es-ES" sz="2000" dirty="0" err="1" smtClean="0">
                <a:latin typeface="Arial" pitchFamily="34" charset="0"/>
                <a:cs typeface="Arial" pitchFamily="34" charset="0"/>
              </a:rPr>
              <a:t>the</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the</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traditional</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Thermal</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Energy</a:t>
            </a: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but</a:t>
            </a:r>
            <a:r>
              <a:rPr lang="es-ES" sz="2000" dirty="0" smtClean="0">
                <a:latin typeface="Arial" pitchFamily="34" charset="0"/>
                <a:cs typeface="Arial" pitchFamily="34" charset="0"/>
              </a:rPr>
              <a:t> more </a:t>
            </a:r>
            <a:r>
              <a:rPr lang="es-ES" sz="2000" dirty="0" err="1" smtClean="0">
                <a:latin typeface="Arial" pitchFamily="34" charset="0"/>
                <a:cs typeface="Arial" pitchFamily="34" charset="0"/>
              </a:rPr>
              <a:t>developed</a:t>
            </a:r>
            <a:r>
              <a:rPr lang="es-ES" sz="2000" dirty="0" smtClean="0">
                <a:latin typeface="Arial" pitchFamily="34" charset="0"/>
                <a:cs typeface="Arial" pitchFamily="34" charset="0"/>
              </a:rPr>
              <a:t> and </a:t>
            </a:r>
            <a:r>
              <a:rPr lang="es-ES" sz="2000" dirty="0" err="1" smtClean="0">
                <a:latin typeface="Arial" pitchFamily="34" charset="0"/>
                <a:cs typeface="Arial" pitchFamily="34" charset="0"/>
              </a:rPr>
              <a:t>advanced</a:t>
            </a:r>
            <a:r>
              <a:rPr lang="es-ES" sz="2000" dirty="0" smtClean="0">
                <a:latin typeface="Arial" pitchFamily="34" charset="0"/>
                <a:cs typeface="Arial" pitchFamily="34" charset="0"/>
              </a:rPr>
              <a:t>.</a:t>
            </a:r>
            <a:endParaRPr lang="es-ES" sz="2000" dirty="0">
              <a:latin typeface="Arial" pitchFamily="34" charset="0"/>
              <a:cs typeface="Arial" pitchFamily="34" charset="0"/>
            </a:endParaRPr>
          </a:p>
        </p:txBody>
      </p:sp>
      <p:pic>
        <p:nvPicPr>
          <p:cNvPr id="4"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pic>
        <p:nvPicPr>
          <p:cNvPr id="20482" name="Picture 2" descr="http://www.soliclima.es/upload/fckeditor/image/termoelectrica/colector_cilindrico_parabolico.jpg"/>
          <p:cNvPicPr>
            <a:picLocks noChangeAspect="1" noChangeArrowheads="1"/>
          </p:cNvPicPr>
          <p:nvPr/>
        </p:nvPicPr>
        <p:blipFill>
          <a:blip r:embed="rId3" cstate="print"/>
          <a:srcRect/>
          <a:stretch>
            <a:fillRect/>
          </a:stretch>
        </p:blipFill>
        <p:spPr bwMode="auto">
          <a:xfrm>
            <a:off x="2571736" y="3857628"/>
            <a:ext cx="3810000" cy="2781300"/>
          </a:xfrm>
          <a:prstGeom prst="rect">
            <a:avLst/>
          </a:prstGeom>
          <a:noFill/>
          <a:ln w="34925">
            <a:solidFill>
              <a:schemeClr val="accent1"/>
            </a:solidFill>
          </a:ln>
        </p:spPr>
      </p:pic>
      <p:sp>
        <p:nvSpPr>
          <p:cNvPr id="8" name="7 Marcador de número de diapositiva"/>
          <p:cNvSpPr>
            <a:spLocks noGrp="1"/>
          </p:cNvSpPr>
          <p:nvPr>
            <p:ph type="sldNum" sz="quarter" idx="12"/>
          </p:nvPr>
        </p:nvSpPr>
        <p:spPr/>
        <p:txBody>
          <a:bodyPr/>
          <a:lstStyle/>
          <a:p>
            <a:fld id="{49DE8E72-DAFE-4D86-B4FC-C4B92A546FEB}" type="slidenum">
              <a:rPr lang="es-ES" smtClean="0"/>
              <a:pPr/>
              <a:t>13</a:t>
            </a:fld>
            <a:endParaRPr lang="es-ES"/>
          </a:p>
        </p:txBody>
      </p:sp>
      <p:sp>
        <p:nvSpPr>
          <p:cNvPr id="9" name="8 Rectángulo"/>
          <p:cNvSpPr/>
          <p:nvPr/>
        </p:nvSpPr>
        <p:spPr>
          <a:xfrm>
            <a:off x="6553200" y="3939240"/>
            <a:ext cx="2555508" cy="830997"/>
          </a:xfrm>
          <a:prstGeom prst="rect">
            <a:avLst/>
          </a:prstGeom>
        </p:spPr>
        <p:txBody>
          <a:bodyPr wrap="none">
            <a:spAutoFit/>
          </a:bodyPr>
          <a:lstStyle/>
          <a:p>
            <a:r>
              <a:rPr lang="es-ES" sz="1600" u="sng" dirty="0" smtClean="0">
                <a:solidFill>
                  <a:schemeClr val="bg1">
                    <a:lumMod val="50000"/>
                  </a:schemeClr>
                </a:solidFill>
                <a:latin typeface="Arial" pitchFamily="34" charset="0"/>
                <a:cs typeface="Arial" pitchFamily="34" charset="0"/>
              </a:rPr>
              <a:t>Ubicación </a:t>
            </a:r>
            <a:r>
              <a:rPr lang="es-ES" sz="1600" dirty="0" smtClean="0">
                <a:solidFill>
                  <a:schemeClr val="bg1">
                    <a:lumMod val="50000"/>
                  </a:schemeClr>
                </a:solidFill>
                <a:latin typeface="Arial" pitchFamily="34" charset="0"/>
                <a:cs typeface="Arial" pitchFamily="34" charset="0"/>
              </a:rPr>
              <a:t>  →  </a:t>
            </a:r>
            <a:r>
              <a:rPr lang="es-ES" sz="1600" b="1" dirty="0" smtClean="0">
                <a:latin typeface="Arial" pitchFamily="34" charset="0"/>
                <a:cs typeface="Arial" pitchFamily="34" charset="0"/>
              </a:rPr>
              <a:t>Andalucía</a:t>
            </a:r>
          </a:p>
          <a:p>
            <a:endParaRPr lang="es-ES" sz="1600" b="1" dirty="0" smtClean="0">
              <a:latin typeface="Arial" pitchFamily="34" charset="0"/>
              <a:cs typeface="Arial" pitchFamily="34" charset="0"/>
            </a:endParaRPr>
          </a:p>
          <a:p>
            <a:r>
              <a:rPr lang="es-ES" sz="1600" dirty="0" smtClean="0">
                <a:solidFill>
                  <a:schemeClr val="bg1">
                    <a:lumMod val="50000"/>
                  </a:schemeClr>
                </a:solidFill>
                <a:latin typeface="Arial" pitchFamily="34" charset="0"/>
                <a:cs typeface="Arial" pitchFamily="34" charset="0"/>
              </a:rPr>
              <a:t>Almería</a:t>
            </a:r>
          </a:p>
        </p:txBody>
      </p:sp>
      <p:pic>
        <p:nvPicPr>
          <p:cNvPr id="10" name="Picture 4" descr="https://encrypted-tbn1.gstatic.com/images?q=tbn:ANd9GcRUDZGBm4cY-4lBUTvSoEIQhdeEOZ5UNizasmM8R82UV9IAwwGA"/>
          <p:cNvPicPr>
            <a:picLocks noChangeAspect="1" noChangeArrowheads="1"/>
          </p:cNvPicPr>
          <p:nvPr/>
        </p:nvPicPr>
        <p:blipFill>
          <a:blip r:embed="rId4" cstate="print"/>
          <a:srcRect/>
          <a:stretch>
            <a:fillRect/>
          </a:stretch>
        </p:blipFill>
        <p:spPr bwMode="auto">
          <a:xfrm>
            <a:off x="8143900" y="4357694"/>
            <a:ext cx="476236" cy="31691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2214546" y="285728"/>
            <a:ext cx="4429156" cy="928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effectLst>
                  <a:outerShdw blurRad="38100" dist="38100" dir="2700000" algn="tl">
                    <a:srgbClr val="000000">
                      <a:alpha val="43137"/>
                    </a:srgbClr>
                  </a:outerShdw>
                </a:effectLst>
              </a:rPr>
              <a:t>CONCLUTION OF THE PRESENT TECHNOLOGY</a:t>
            </a:r>
            <a:endParaRPr lang="es-ES" sz="3200" dirty="0">
              <a:effectLst>
                <a:outerShdw blurRad="38100" dist="38100" dir="2700000" algn="tl">
                  <a:srgbClr val="000000">
                    <a:alpha val="43137"/>
                  </a:srgbClr>
                </a:outerShdw>
              </a:effectLst>
            </a:endParaRPr>
          </a:p>
        </p:txBody>
      </p:sp>
      <p:pic>
        <p:nvPicPr>
          <p:cNvPr id="4"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6" name="5 Rectángulo"/>
          <p:cNvSpPr/>
          <p:nvPr/>
        </p:nvSpPr>
        <p:spPr>
          <a:xfrm>
            <a:off x="500034" y="1285860"/>
            <a:ext cx="8143932" cy="2800766"/>
          </a:xfrm>
          <a:prstGeom prst="rect">
            <a:avLst/>
          </a:prstGeom>
        </p:spPr>
        <p:txBody>
          <a:bodyPr wrap="square">
            <a:spAutoFit/>
          </a:bodyPr>
          <a:lstStyle/>
          <a:p>
            <a:pPr algn="just"/>
            <a:r>
              <a:rPr lang="es-ES" sz="1600" b="1" dirty="0" err="1" smtClean="0">
                <a:latin typeface="Arial Black" pitchFamily="34" charset="0"/>
                <a:cs typeface="Arial" pitchFamily="34" charset="0"/>
              </a:rPr>
              <a:t>The</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present</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reallity</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reflects</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that</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whith</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the</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technologies</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that</a:t>
            </a:r>
            <a:r>
              <a:rPr lang="es-ES" sz="1600" b="1" dirty="0" smtClean="0">
                <a:latin typeface="Arial Black" pitchFamily="34" charset="0"/>
                <a:cs typeface="Arial" pitchFamily="34" charset="0"/>
              </a:rPr>
              <a:t> are </a:t>
            </a:r>
            <a:r>
              <a:rPr lang="es-ES" sz="1600" b="1" dirty="0" err="1" smtClean="0">
                <a:latin typeface="Arial Black" pitchFamily="34" charset="0"/>
                <a:cs typeface="Arial" pitchFamily="34" charset="0"/>
              </a:rPr>
              <a:t>being</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used</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there</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is</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still</a:t>
            </a:r>
            <a:r>
              <a:rPr lang="es-ES" sz="1600" b="1" dirty="0" smtClean="0">
                <a:latin typeface="Arial Black" pitchFamily="34" charset="0"/>
                <a:cs typeface="Arial" pitchFamily="34" charset="0"/>
              </a:rPr>
              <a:t> a </a:t>
            </a:r>
            <a:r>
              <a:rPr lang="es-ES" sz="1600" b="1" dirty="0" err="1" smtClean="0">
                <a:latin typeface="Arial Black" pitchFamily="34" charset="0"/>
                <a:cs typeface="Arial" pitchFamily="34" charset="0"/>
              </a:rPr>
              <a:t>long</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way</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untill</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they</a:t>
            </a:r>
            <a:r>
              <a:rPr lang="es-ES" sz="1600" b="1" dirty="0">
                <a:latin typeface="Arial Black" pitchFamily="34" charset="0"/>
                <a:cs typeface="Arial" pitchFamily="34" charset="0"/>
              </a:rPr>
              <a:t> </a:t>
            </a:r>
            <a:r>
              <a:rPr lang="es-ES" sz="1600" b="1" dirty="0" smtClean="0">
                <a:latin typeface="Arial Black" pitchFamily="34" charset="0"/>
                <a:cs typeface="Arial" pitchFamily="34" charset="0"/>
              </a:rPr>
              <a:t>are </a:t>
            </a:r>
            <a:r>
              <a:rPr lang="es-ES" sz="1600" b="1" dirty="0" err="1" smtClean="0">
                <a:latin typeface="Arial Black" pitchFamily="34" charset="0"/>
                <a:cs typeface="Arial" pitchFamily="34" charset="0"/>
              </a:rPr>
              <a:t>economically</a:t>
            </a:r>
            <a:r>
              <a:rPr lang="es-ES" sz="1600" b="1" dirty="0" smtClean="0">
                <a:latin typeface="Arial Black" pitchFamily="34" charset="0"/>
                <a:cs typeface="Arial" pitchFamily="34" charset="0"/>
              </a:rPr>
              <a:t> viable. </a:t>
            </a:r>
            <a:r>
              <a:rPr lang="es-ES" sz="1600" b="1" dirty="0" err="1" smtClean="0">
                <a:latin typeface="Arial Black" pitchFamily="34" charset="0"/>
                <a:cs typeface="Arial" pitchFamily="34" charset="0"/>
              </a:rPr>
              <a:t>Their</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costs</a:t>
            </a:r>
            <a:r>
              <a:rPr lang="es-ES" sz="1600" b="1" dirty="0" smtClean="0">
                <a:latin typeface="Arial Black" pitchFamily="34" charset="0"/>
                <a:cs typeface="Arial" pitchFamily="34" charset="0"/>
              </a:rPr>
              <a:t> are </a:t>
            </a:r>
            <a:r>
              <a:rPr lang="es-ES" sz="1600" b="1" dirty="0" err="1" smtClean="0">
                <a:latin typeface="Arial Black" pitchFamily="34" charset="0"/>
                <a:cs typeface="Arial" pitchFamily="34" charset="0"/>
              </a:rPr>
              <a:t>really</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high</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compared</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with</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the</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power</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produced</a:t>
            </a:r>
            <a:r>
              <a:rPr lang="es-ES" sz="1600" b="1" dirty="0" smtClean="0">
                <a:latin typeface="Arial Black" pitchFamily="34" charset="0"/>
                <a:cs typeface="Arial" pitchFamily="34" charset="0"/>
              </a:rPr>
              <a:t>.</a:t>
            </a:r>
          </a:p>
          <a:p>
            <a:pPr algn="just"/>
            <a:endParaRPr lang="es-ES" sz="1600" b="1" dirty="0">
              <a:latin typeface="Arial Black" pitchFamily="34" charset="0"/>
              <a:cs typeface="Arial" pitchFamily="34" charset="0"/>
            </a:endParaRPr>
          </a:p>
          <a:p>
            <a:pPr algn="just"/>
            <a:r>
              <a:rPr lang="es-ES" sz="1600" b="1" dirty="0" err="1" smtClean="0">
                <a:latin typeface="Arial Black" pitchFamily="34" charset="0"/>
                <a:cs typeface="Arial" pitchFamily="34" charset="0"/>
              </a:rPr>
              <a:t>Cientifics</a:t>
            </a:r>
            <a:r>
              <a:rPr lang="es-ES" sz="1600" b="1" dirty="0" smtClean="0">
                <a:latin typeface="Arial Black" pitchFamily="34" charset="0"/>
                <a:cs typeface="Arial" pitchFamily="34" charset="0"/>
              </a:rPr>
              <a:t> and </a:t>
            </a:r>
            <a:r>
              <a:rPr lang="es-ES" sz="1600" b="1" dirty="0" err="1" smtClean="0">
                <a:latin typeface="Arial Black" pitchFamily="34" charset="0"/>
                <a:cs typeface="Arial" pitchFamily="34" charset="0"/>
              </a:rPr>
              <a:t>engineers</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have</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been</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trying</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to</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achieve</a:t>
            </a:r>
            <a:r>
              <a:rPr lang="es-ES" sz="1600" b="1" dirty="0" smtClean="0">
                <a:latin typeface="Arial Black" pitchFamily="34" charset="0"/>
                <a:cs typeface="Arial" pitchFamily="34" charset="0"/>
              </a:rPr>
              <a:t> a </a:t>
            </a:r>
            <a:r>
              <a:rPr lang="es-ES" sz="1600" b="1" dirty="0" err="1" smtClean="0">
                <a:latin typeface="Arial Black" pitchFamily="34" charset="0"/>
                <a:cs typeface="Arial" pitchFamily="34" charset="0"/>
              </a:rPr>
              <a:t>better</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result</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to</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the</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ones</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found</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with</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the</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technology</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applied</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to</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the</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steam</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locomotive</a:t>
            </a:r>
            <a:r>
              <a:rPr lang="es-ES" sz="1600" b="1" dirty="0" smtClean="0">
                <a:latin typeface="Arial Black" pitchFamily="34" charset="0"/>
                <a:cs typeface="Arial" pitchFamily="34" charset="0"/>
              </a:rPr>
              <a:t>.</a:t>
            </a:r>
          </a:p>
          <a:p>
            <a:pPr algn="just"/>
            <a:endParaRPr lang="es-ES" sz="1600" b="1" dirty="0">
              <a:latin typeface="Arial Black" pitchFamily="34" charset="0"/>
              <a:cs typeface="Arial" pitchFamily="34" charset="0"/>
            </a:endParaRPr>
          </a:p>
          <a:p>
            <a:pPr algn="just"/>
            <a:r>
              <a:rPr lang="es-ES" sz="1600" b="1" dirty="0" err="1" smtClean="0">
                <a:latin typeface="Arial Black" pitchFamily="34" charset="0"/>
                <a:cs typeface="Arial" pitchFamily="34" charset="0"/>
              </a:rPr>
              <a:t>After</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lots</a:t>
            </a:r>
            <a:r>
              <a:rPr lang="es-ES" sz="1600" b="1" dirty="0" smtClean="0">
                <a:latin typeface="Arial Black" pitchFamily="34" charset="0"/>
                <a:cs typeface="Arial" pitchFamily="34" charset="0"/>
              </a:rPr>
              <a:t> of </a:t>
            </a:r>
            <a:r>
              <a:rPr lang="es-ES" sz="1600" b="1" dirty="0" err="1" smtClean="0">
                <a:latin typeface="Arial Black" pitchFamily="34" charset="0"/>
                <a:cs typeface="Arial" pitchFamily="34" charset="0"/>
              </a:rPr>
              <a:t>studies</a:t>
            </a:r>
            <a:r>
              <a:rPr lang="es-ES" sz="1600" b="1" dirty="0" smtClean="0">
                <a:latin typeface="Arial Black" pitchFamily="34" charset="0"/>
                <a:cs typeface="Arial" pitchFamily="34" charset="0"/>
              </a:rPr>
              <a:t> and </a:t>
            </a:r>
            <a:r>
              <a:rPr lang="es-ES" sz="1600" b="1" dirty="0" err="1" smtClean="0">
                <a:latin typeface="Arial Black" pitchFamily="34" charset="0"/>
                <a:cs typeface="Arial" pitchFamily="34" charset="0"/>
              </a:rPr>
              <a:t>projects</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we</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have</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achieved</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an</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aconomic</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clean</a:t>
            </a:r>
            <a:r>
              <a:rPr lang="es-ES" sz="1600" b="1" dirty="0" smtClean="0">
                <a:latin typeface="Arial Black" pitchFamily="34" charset="0"/>
                <a:cs typeface="Arial" pitchFamily="34" charset="0"/>
              </a:rPr>
              <a:t> and no </a:t>
            </a:r>
            <a:r>
              <a:rPr lang="es-ES" sz="1600" b="1" dirty="0" err="1" smtClean="0">
                <a:latin typeface="Arial Black" pitchFamily="34" charset="0"/>
                <a:cs typeface="Arial" pitchFamily="34" charset="0"/>
              </a:rPr>
              <a:t>water</a:t>
            </a:r>
            <a:r>
              <a:rPr lang="es-ES" sz="1600" b="1" dirty="0" err="1">
                <a:latin typeface="Arial Black" pitchFamily="34" charset="0"/>
                <a:cs typeface="Arial" pitchFamily="34" charset="0"/>
              </a:rPr>
              <a:t>-</a:t>
            </a:r>
            <a:r>
              <a:rPr lang="es-ES" sz="1600" b="1" dirty="0" err="1" smtClean="0">
                <a:latin typeface="Arial Black" pitchFamily="34" charset="0"/>
                <a:cs typeface="Arial" pitchFamily="34" charset="0"/>
              </a:rPr>
              <a:t>using</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energy</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production</a:t>
            </a:r>
            <a:r>
              <a:rPr lang="es-ES" sz="1600" b="1" dirty="0">
                <a:latin typeface="Arial Black" pitchFamily="34" charset="0"/>
                <a:cs typeface="Arial" pitchFamily="34" charset="0"/>
              </a:rPr>
              <a:t> </a:t>
            </a:r>
            <a:r>
              <a:rPr lang="es-ES" sz="1600" b="1" dirty="0" err="1" smtClean="0">
                <a:latin typeface="Arial Black" pitchFamily="34" charset="0"/>
                <a:cs typeface="Arial" pitchFamily="34" charset="0"/>
              </a:rPr>
              <a:t>with</a:t>
            </a:r>
            <a:r>
              <a:rPr lang="es-ES" sz="1600" b="1" dirty="0" smtClean="0">
                <a:latin typeface="Arial Black" pitchFamily="34" charset="0"/>
                <a:cs typeface="Arial" pitchFamily="34" charset="0"/>
              </a:rPr>
              <a:t> </a:t>
            </a:r>
            <a:r>
              <a:rPr lang="es-ES" sz="1600" b="1" dirty="0" err="1" smtClean="0">
                <a:latin typeface="Arial Black" pitchFamily="34" charset="0"/>
                <a:cs typeface="Arial" pitchFamily="34" charset="0"/>
              </a:rPr>
              <a:t>the</a:t>
            </a:r>
            <a:r>
              <a:rPr lang="es-ES" sz="1600" b="1" dirty="0" smtClean="0">
                <a:latin typeface="Arial Black" pitchFamily="34" charset="0"/>
                <a:cs typeface="Arial" pitchFamily="34" charset="0"/>
              </a:rPr>
              <a:t> Solar Turbine and </a:t>
            </a:r>
            <a:r>
              <a:rPr lang="es-ES" sz="1600" b="1" dirty="0" err="1" smtClean="0">
                <a:latin typeface="Arial Black" pitchFamily="34" charset="0"/>
                <a:cs typeface="Arial" pitchFamily="34" charset="0"/>
              </a:rPr>
              <a:t>the</a:t>
            </a:r>
            <a:r>
              <a:rPr lang="es-ES" sz="1600" b="1" dirty="0" smtClean="0">
                <a:latin typeface="Arial Black" pitchFamily="34" charset="0"/>
                <a:cs typeface="Arial" pitchFamily="34" charset="0"/>
              </a:rPr>
              <a:t> </a:t>
            </a:r>
            <a:r>
              <a:rPr lang="es-ES" sz="1600" b="1" dirty="0" smtClean="0">
                <a:solidFill>
                  <a:srgbClr val="FF0000"/>
                </a:solidFill>
                <a:latin typeface="Arial Black" pitchFamily="34" charset="0"/>
                <a:cs typeface="Arial" pitchFamily="34" charset="0"/>
              </a:rPr>
              <a:t>Solar </a:t>
            </a:r>
            <a:r>
              <a:rPr lang="es-ES" sz="1600" b="1" dirty="0" err="1">
                <a:solidFill>
                  <a:srgbClr val="FF0000"/>
                </a:solidFill>
                <a:latin typeface="Arial Black" pitchFamily="34" charset="0"/>
                <a:cs typeface="Arial" pitchFamily="34" charset="0"/>
              </a:rPr>
              <a:t>collector</a:t>
            </a:r>
            <a:r>
              <a:rPr lang="es-ES" sz="1600" b="1" dirty="0">
                <a:solidFill>
                  <a:srgbClr val="FF0000"/>
                </a:solidFill>
                <a:latin typeface="Arial Black" pitchFamily="34" charset="0"/>
                <a:cs typeface="Arial" pitchFamily="34" charset="0"/>
              </a:rPr>
              <a:t> </a:t>
            </a:r>
            <a:r>
              <a:rPr lang="es-ES" sz="1600" b="1" dirty="0" smtClean="0">
                <a:solidFill>
                  <a:srgbClr val="FF0000"/>
                </a:solidFill>
                <a:latin typeface="Arial Black" pitchFamily="34" charset="0"/>
                <a:cs typeface="Arial" pitchFamily="34" charset="0"/>
              </a:rPr>
              <a:t>JVR</a:t>
            </a:r>
            <a:r>
              <a:rPr lang="es-ES" sz="1600" b="1" dirty="0" smtClean="0">
                <a:latin typeface="Arial Black" pitchFamily="34" charset="0"/>
                <a:cs typeface="Arial" pitchFamily="34" charset="0"/>
              </a:rPr>
              <a:t>.</a:t>
            </a:r>
            <a:endParaRPr lang="es-ES" sz="1600" b="1" dirty="0">
              <a:latin typeface="Arial Black" pitchFamily="34" charset="0"/>
              <a:cs typeface="Arial" pitchFamily="34" charset="0"/>
            </a:endParaRPr>
          </a:p>
          <a:p>
            <a:pPr algn="just"/>
            <a:endParaRPr lang="es-ES" sz="1600" b="1" dirty="0">
              <a:latin typeface="Arial Black" pitchFamily="34" charset="0"/>
            </a:endParaRPr>
          </a:p>
        </p:txBody>
      </p:sp>
      <p:pic>
        <p:nvPicPr>
          <p:cNvPr id="21506" name="Picture 2" descr="http://www.dgc.usm.cl/wp-content/uploads/LOCOMOTORA-1.jpg"/>
          <p:cNvPicPr>
            <a:picLocks noChangeAspect="1" noChangeArrowheads="1"/>
          </p:cNvPicPr>
          <p:nvPr/>
        </p:nvPicPr>
        <p:blipFill>
          <a:blip r:embed="rId3" cstate="print"/>
          <a:srcRect/>
          <a:stretch>
            <a:fillRect/>
          </a:stretch>
        </p:blipFill>
        <p:spPr bwMode="auto">
          <a:xfrm>
            <a:off x="678457" y="4581128"/>
            <a:ext cx="2847830" cy="1848268"/>
          </a:xfrm>
          <a:prstGeom prst="rect">
            <a:avLst/>
          </a:prstGeom>
          <a:noFill/>
        </p:spPr>
      </p:pic>
      <p:pic>
        <p:nvPicPr>
          <p:cNvPr id="21507" name="Picture 3"/>
          <p:cNvPicPr>
            <a:picLocks noChangeAspect="1" noChangeArrowheads="1"/>
          </p:cNvPicPr>
          <p:nvPr/>
        </p:nvPicPr>
        <p:blipFill>
          <a:blip r:embed="rId4" cstate="print"/>
          <a:srcRect l="26367" t="30000" r="26758" b="25937"/>
          <a:stretch>
            <a:fillRect/>
          </a:stretch>
        </p:blipFill>
        <p:spPr bwMode="auto">
          <a:xfrm>
            <a:off x="5214942" y="4581128"/>
            <a:ext cx="3197990" cy="1831572"/>
          </a:xfrm>
          <a:prstGeom prst="rect">
            <a:avLst/>
          </a:prstGeom>
          <a:noFill/>
          <a:ln w="9525">
            <a:noFill/>
            <a:miter lim="800000"/>
            <a:headEnd/>
            <a:tailEnd/>
          </a:ln>
          <a:effectLst/>
        </p:spPr>
      </p:pic>
      <p:cxnSp>
        <p:nvCxnSpPr>
          <p:cNvPr id="10" name="9 Conector recto de flecha"/>
          <p:cNvCxnSpPr/>
          <p:nvPr/>
        </p:nvCxnSpPr>
        <p:spPr>
          <a:xfrm>
            <a:off x="3714744" y="5534012"/>
            <a:ext cx="1357322" cy="1588"/>
          </a:xfrm>
          <a:prstGeom prst="straightConnector1">
            <a:avLst/>
          </a:prstGeom>
          <a:ln w="76200" cmpd="sng">
            <a:tailEnd type="arrow"/>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683568" y="4149080"/>
            <a:ext cx="2880320" cy="369332"/>
          </a:xfrm>
          <a:prstGeom prst="rect">
            <a:avLst/>
          </a:prstGeom>
        </p:spPr>
        <p:txBody>
          <a:bodyPr wrap="square">
            <a:spAutoFit/>
          </a:bodyPr>
          <a:lstStyle/>
          <a:p>
            <a:r>
              <a:rPr lang="es-ES" u="sng" dirty="0" err="1" smtClean="0">
                <a:latin typeface="Arial Black" pitchFamily="34" charset="0"/>
                <a:cs typeface="Arial" pitchFamily="34" charset="0"/>
              </a:rPr>
              <a:t>Past</a:t>
            </a:r>
            <a:r>
              <a:rPr lang="es-ES" u="sng" dirty="0" smtClean="0">
                <a:latin typeface="Arial Black" pitchFamily="34" charset="0"/>
                <a:cs typeface="Arial" pitchFamily="34" charset="0"/>
              </a:rPr>
              <a:t> = </a:t>
            </a:r>
            <a:r>
              <a:rPr lang="es-ES" u="sng" dirty="0" err="1" smtClean="0">
                <a:latin typeface="Arial Black" pitchFamily="34" charset="0"/>
                <a:cs typeface="Arial" pitchFamily="34" charset="0"/>
              </a:rPr>
              <a:t>Steam</a:t>
            </a:r>
            <a:endParaRPr lang="es-ES" u="sng" dirty="0" smtClean="0">
              <a:latin typeface="Arial Black" pitchFamily="34" charset="0"/>
              <a:cs typeface="Arial" pitchFamily="34" charset="0"/>
            </a:endParaRPr>
          </a:p>
        </p:txBody>
      </p:sp>
      <p:sp>
        <p:nvSpPr>
          <p:cNvPr id="14" name="13 Rectángulo"/>
          <p:cNvSpPr/>
          <p:nvPr/>
        </p:nvSpPr>
        <p:spPr>
          <a:xfrm>
            <a:off x="4932040" y="4077072"/>
            <a:ext cx="3600400" cy="646331"/>
          </a:xfrm>
          <a:prstGeom prst="rect">
            <a:avLst/>
          </a:prstGeom>
        </p:spPr>
        <p:txBody>
          <a:bodyPr wrap="square">
            <a:spAutoFit/>
          </a:bodyPr>
          <a:lstStyle/>
          <a:p>
            <a:pPr algn="ctr"/>
            <a:r>
              <a:rPr lang="es-ES" u="sng" dirty="0" err="1" smtClean="0">
                <a:latin typeface="Arial Black" pitchFamily="34" charset="0"/>
                <a:cs typeface="Arial" pitchFamily="34" charset="0"/>
              </a:rPr>
              <a:t>Future</a:t>
            </a:r>
            <a:r>
              <a:rPr lang="es-ES" u="sng" dirty="0" smtClean="0">
                <a:latin typeface="Arial Black" pitchFamily="34" charset="0"/>
                <a:cs typeface="Arial" pitchFamily="34" charset="0"/>
              </a:rPr>
              <a:t> =</a:t>
            </a:r>
            <a:r>
              <a:rPr lang="es-ES" i="1" u="sng" dirty="0" smtClean="0">
                <a:latin typeface="Arial Black" pitchFamily="34" charset="0"/>
                <a:cs typeface="Arial" pitchFamily="34" charset="0"/>
              </a:rPr>
              <a:t> </a:t>
            </a:r>
            <a:r>
              <a:rPr lang="es-ES" i="1" u="sng" dirty="0" smtClean="0">
                <a:solidFill>
                  <a:srgbClr val="FF0000"/>
                </a:solidFill>
                <a:latin typeface="Arial Black" pitchFamily="34" charset="0"/>
                <a:cs typeface="Arial" pitchFamily="34" charset="0"/>
              </a:rPr>
              <a:t>Turbine solar JVR</a:t>
            </a:r>
          </a:p>
          <a:p>
            <a:pPr algn="ctr"/>
            <a:endParaRPr lang="es-ES" i="1" dirty="0">
              <a:latin typeface="Arial Black" pitchFamily="34" charset="0"/>
            </a:endParaRPr>
          </a:p>
        </p:txBody>
      </p:sp>
      <p:sp>
        <p:nvSpPr>
          <p:cNvPr id="12" name="11 Marcador de número de diapositiva"/>
          <p:cNvSpPr>
            <a:spLocks noGrp="1"/>
          </p:cNvSpPr>
          <p:nvPr>
            <p:ph type="sldNum" sz="quarter" idx="12"/>
          </p:nvPr>
        </p:nvSpPr>
        <p:spPr/>
        <p:txBody>
          <a:bodyPr/>
          <a:lstStyle/>
          <a:p>
            <a:fld id="{49DE8E72-DAFE-4D86-B4FC-C4B92A546FEB}" type="slidenum">
              <a:rPr lang="es-ES" smtClean="0"/>
              <a:pPr/>
              <a:t>14</a:t>
            </a:fld>
            <a:endParaRPr lang="es-E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4" name="3 Rectángulo"/>
          <p:cNvSpPr/>
          <p:nvPr/>
        </p:nvSpPr>
        <p:spPr>
          <a:xfrm>
            <a:off x="785786" y="1285860"/>
            <a:ext cx="7786742" cy="2031325"/>
          </a:xfrm>
          <a:prstGeom prst="rect">
            <a:avLst/>
          </a:prstGeom>
        </p:spPr>
        <p:txBody>
          <a:bodyPr wrap="square">
            <a:spAutoFit/>
          </a:bodyPr>
          <a:lstStyle/>
          <a:p>
            <a:pPr algn="just"/>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problem</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that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untill</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now</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have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been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able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to</a:t>
            </a:r>
            <a:r>
              <a:rPr lang="es-ES" b="1" dirty="0" smtClean="0">
                <a:latin typeface="Arial Black" pitchFamily="34" charset="0"/>
                <a:cs typeface="Tahoma" pitchFamily="34" charset="0"/>
              </a:rPr>
              <a:t> use </a:t>
            </a:r>
            <a:r>
              <a:rPr lang="es-ES" b="1" dirty="0" err="1" smtClean="0">
                <a:latin typeface="Arial Black" pitchFamily="34" charset="0"/>
                <a:cs typeface="Tahoma" pitchFamily="34" charset="0"/>
              </a:rPr>
              <a:t>few</a:t>
            </a:r>
            <a:r>
              <a:rPr lang="es-ES" b="1" dirty="0" smtClean="0">
                <a:latin typeface="Arial Black" pitchFamily="34" charset="0"/>
                <a:cs typeface="Tahoma" pitchFamily="34" charset="0"/>
              </a:rPr>
              <a:t> of </a:t>
            </a:r>
            <a:r>
              <a:rPr lang="es-ES" b="1" dirty="0" err="1" smtClean="0">
                <a:latin typeface="Arial Black" pitchFamily="34" charset="0"/>
                <a:cs typeface="Tahoma" pitchFamily="34" charset="0"/>
              </a:rPr>
              <a:t>this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available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energy</a:t>
            </a:r>
            <a:r>
              <a:rPr lang="es-ES" b="1" dirty="0" smtClean="0">
                <a:latin typeface="Arial Black" pitchFamily="34" charset="0"/>
                <a:cs typeface="Tahoma" pitchFamily="34" charset="0"/>
              </a:rPr>
              <a:t>, and </a:t>
            </a:r>
            <a:r>
              <a:rPr lang="es-ES" b="1" dirty="0" err="1" smtClean="0">
                <a:latin typeface="Arial Black" pitchFamily="34" charset="0"/>
                <a:cs typeface="Tahoma" pitchFamily="34" charset="0"/>
              </a:rPr>
              <a:t>this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few</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was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under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very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high</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costs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cintific</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investigations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have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been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based</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untill</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now</a:t>
            </a:r>
            <a:r>
              <a:rPr lang="es-ES" b="1" dirty="0" smtClean="0">
                <a:latin typeface="Arial Black" pitchFamily="34" charset="0"/>
                <a:cs typeface="Tahoma" pitchFamily="34" charset="0"/>
              </a:rPr>
              <a:t>, in </a:t>
            </a:r>
            <a:r>
              <a:rPr lang="es-ES" b="1" dirty="0" err="1" smtClean="0">
                <a:latin typeface="Arial Black" pitchFamily="34" charset="0"/>
                <a:cs typeface="Tahoma" pitchFamily="34" charset="0"/>
              </a:rPr>
              <a:t>developingone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unic</a:t>
            </a:r>
            <a:r>
              <a:rPr lang="es-ES" b="1" dirty="0" smtClean="0">
                <a:latin typeface="Arial Black" pitchFamily="34" charset="0"/>
                <a:cs typeface="Tahoma" pitchFamily="34" charset="0"/>
              </a:rPr>
              <a:t> concept: </a:t>
            </a:r>
            <a:r>
              <a:rPr lang="es-ES" b="1" dirty="0" err="1" smtClean="0">
                <a:latin typeface="Arial Black" pitchFamily="34" charset="0"/>
                <a:cs typeface="Tahoma" pitchFamily="34" charset="0"/>
              </a:rPr>
              <a:t>steam</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production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using</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solar </a:t>
            </a:r>
            <a:r>
              <a:rPr lang="es-ES" b="1" dirty="0" err="1" smtClean="0">
                <a:latin typeface="Arial Black" pitchFamily="34" charset="0"/>
                <a:cs typeface="Tahoma" pitchFamily="34" charset="0"/>
              </a:rPr>
              <a:t>energy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to</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move</a:t>
            </a:r>
            <a:r>
              <a:rPr lang="es-ES" b="1" dirty="0" smtClean="0">
                <a:latin typeface="Arial Black" pitchFamily="34" charset="0"/>
                <a:cs typeface="Tahoma" pitchFamily="34" charset="0"/>
              </a:rPr>
              <a:t> a turbine and </a:t>
            </a:r>
            <a:r>
              <a:rPr lang="es-ES" b="1" dirty="0" err="1" smtClean="0">
                <a:latin typeface="Arial Black" pitchFamily="34" charset="0"/>
                <a:cs typeface="Tahoma" pitchFamily="34" charset="0"/>
              </a:rPr>
              <a:t>generate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energy</a:t>
            </a:r>
            <a:r>
              <a:rPr lang="es-ES" b="1" dirty="0" smtClean="0">
                <a:latin typeface="Arial Black" pitchFamily="34" charset="0"/>
                <a:cs typeface="Tahoma" pitchFamily="34" charset="0"/>
              </a:rPr>
              <a:t>.</a:t>
            </a:r>
          </a:p>
          <a:p>
            <a:pPr algn="just"/>
            <a:endParaRPr lang="es-ES" b="1" dirty="0">
              <a:latin typeface="Arial Black" pitchFamily="34" charset="0"/>
              <a:cs typeface="Tahoma" pitchFamily="34" charset="0"/>
            </a:endParaRPr>
          </a:p>
          <a:p>
            <a:pPr algn="just"/>
            <a:r>
              <a:rPr lang="es-ES" b="1" dirty="0" smtClean="0">
                <a:latin typeface="Arial Black" pitchFamily="34" charset="0"/>
                <a:cs typeface="Tahoma" pitchFamily="34" charset="0"/>
              </a:rPr>
              <a:t> </a:t>
            </a:r>
            <a:endParaRPr lang="es-ES" dirty="0"/>
          </a:p>
        </p:txBody>
      </p:sp>
      <p:sp>
        <p:nvSpPr>
          <p:cNvPr id="5" name="4 Rectángulo"/>
          <p:cNvSpPr/>
          <p:nvPr/>
        </p:nvSpPr>
        <p:spPr>
          <a:xfrm>
            <a:off x="857224" y="3933056"/>
            <a:ext cx="4071966" cy="1323439"/>
          </a:xfrm>
          <a:prstGeom prst="rect">
            <a:avLst/>
          </a:prstGeom>
        </p:spPr>
        <p:txBody>
          <a:bodyPr wrap="square">
            <a:spAutoFit/>
          </a:bodyPr>
          <a:lstStyle/>
          <a:p>
            <a:pPr algn="just"/>
            <a:r>
              <a:rPr lang="es-ES" sz="16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¿AND IF WE WERE NOW ABLE TO TAKE ALL THIS ENERGY WITH OUR HANDS AND USE IT IN THE MOST EFFICIENT WAY KNOWN UNTILL NOW?</a:t>
            </a:r>
          </a:p>
          <a:p>
            <a:pPr algn="just"/>
            <a:endParaRPr lang="es-ES" sz="1600" dirty="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25602" name="Picture 2" descr="http://3.bp.blogspot.com/-ZVjRozggCpc/USdH_LREjpI/AAAAAAAAALQ/18f_SdGC8C8/s1600/1176_Tomando-sol.jpg"/>
          <p:cNvPicPr>
            <a:picLocks noChangeAspect="1" noChangeArrowheads="1"/>
          </p:cNvPicPr>
          <p:nvPr/>
        </p:nvPicPr>
        <p:blipFill>
          <a:blip r:embed="rId3" cstate="print"/>
          <a:srcRect l="10811" t="27043" r="31080" b="2644"/>
          <a:stretch>
            <a:fillRect/>
          </a:stretch>
        </p:blipFill>
        <p:spPr bwMode="auto">
          <a:xfrm>
            <a:off x="5286380" y="3643314"/>
            <a:ext cx="3071834" cy="2786082"/>
          </a:xfrm>
          <a:prstGeom prst="roundRect">
            <a:avLst>
              <a:gd name="adj" fmla="val 16667"/>
            </a:avLst>
          </a:prstGeom>
          <a:ln>
            <a:noFill/>
          </a:ln>
          <a:effectLst>
            <a:outerShdw blurRad="76200" dist="38100" dir="21540000" sx="103000" sy="103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7 Marcador de número de diapositiva"/>
          <p:cNvSpPr>
            <a:spLocks noGrp="1"/>
          </p:cNvSpPr>
          <p:nvPr>
            <p:ph type="sldNum" sz="quarter" idx="12"/>
          </p:nvPr>
        </p:nvSpPr>
        <p:spPr/>
        <p:txBody>
          <a:bodyPr/>
          <a:lstStyle/>
          <a:p>
            <a:fld id="{49DE8E72-DAFE-4D86-B4FC-C4B92A546FEB}" type="slidenum">
              <a:rPr lang="es-ES" smtClean="0"/>
              <a:pPr/>
              <a:t>15</a:t>
            </a:fld>
            <a:endParaRPr lang="es-E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2428860" y="1142984"/>
            <a:ext cx="3929090" cy="3929090"/>
          </a:xfrm>
          <a:prstGeom prst="rect">
            <a:avLst/>
          </a:prstGeom>
          <a:noFill/>
        </p:spPr>
      </p:pic>
      <p:sp>
        <p:nvSpPr>
          <p:cNvPr id="2" name="1 Título"/>
          <p:cNvSpPr>
            <a:spLocks noGrp="1"/>
          </p:cNvSpPr>
          <p:nvPr>
            <p:ph type="title"/>
          </p:nvPr>
        </p:nvSpPr>
        <p:spPr>
          <a:xfrm>
            <a:off x="0" y="3429008"/>
            <a:ext cx="9144000" cy="1143000"/>
          </a:xfrm>
        </p:spPr>
        <p:txBody>
          <a:bodyPr>
            <a:normAutofit/>
          </a:bodyPr>
          <a:lstStyle/>
          <a:p>
            <a:r>
              <a:rPr lang="es-ES" b="1" u="sng" dirty="0" smtClean="0">
                <a:solidFill>
                  <a:schemeClr val="bg1">
                    <a:lumMod val="65000"/>
                  </a:schemeClr>
                </a:solidFill>
                <a:effectLst>
                  <a:outerShdw blurRad="38100" dist="38100" dir="2700000" algn="tl">
                    <a:srgbClr val="000000">
                      <a:alpha val="43137"/>
                    </a:srgbClr>
                  </a:outerShdw>
                </a:effectLst>
                <a:latin typeface="Arial" pitchFamily="34" charset="0"/>
                <a:cs typeface="Arial" pitchFamily="34" charset="0"/>
              </a:rPr>
              <a:t>SOLAR TURBINE</a:t>
            </a:r>
            <a:endParaRPr lang="es-ES" b="1" u="sng" dirty="0">
              <a:solidFill>
                <a:schemeClr val="bg1">
                  <a:lumMod val="6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4 Rectángulo redondeado"/>
          <p:cNvSpPr/>
          <p:nvPr/>
        </p:nvSpPr>
        <p:spPr>
          <a:xfrm>
            <a:off x="500034" y="214314"/>
            <a:ext cx="8286808" cy="785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smtClean="0">
                <a:effectLst>
                  <a:outerShdw blurRad="38100" dist="38100" dir="2700000" algn="tl">
                    <a:srgbClr val="000000">
                      <a:alpha val="43137"/>
                    </a:srgbClr>
                  </a:outerShdw>
                </a:effectLst>
              </a:rPr>
              <a:t>SOLAR POWER PRODUCTION</a:t>
            </a:r>
            <a:endParaRPr lang="es-ES" sz="4000" b="1" dirty="0">
              <a:effectLst>
                <a:outerShdw blurRad="38100" dist="38100" dir="2700000" algn="tl">
                  <a:srgbClr val="000000">
                    <a:alpha val="43137"/>
                  </a:srgbClr>
                </a:outerShdw>
              </a:effectLst>
            </a:endParaRPr>
          </a:p>
        </p:txBody>
      </p:sp>
      <p:sp>
        <p:nvSpPr>
          <p:cNvPr id="7" name="6 Marcador de número de diapositiva"/>
          <p:cNvSpPr>
            <a:spLocks noGrp="1"/>
          </p:cNvSpPr>
          <p:nvPr>
            <p:ph type="sldNum" sz="quarter" idx="12"/>
          </p:nvPr>
        </p:nvSpPr>
        <p:spPr/>
        <p:txBody>
          <a:bodyPr/>
          <a:lstStyle/>
          <a:p>
            <a:fld id="{49DE8E72-DAFE-4D86-B4FC-C4B92A546FEB}" type="slidenum">
              <a:rPr lang="es-ES" smtClean="0"/>
              <a:pPr/>
              <a:t>16</a:t>
            </a:fld>
            <a:endParaRPr lang="es-E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49DE8E72-DAFE-4D86-B4FC-C4B92A546FEB}" type="slidenum">
              <a:rPr lang="es-ES" smtClean="0"/>
              <a:pPr/>
              <a:t>17</a:t>
            </a:fld>
            <a:endParaRPr lang="es-ES"/>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r="23226" b="9224"/>
          <a:stretch/>
        </p:blipFill>
        <p:spPr>
          <a:xfrm>
            <a:off x="0" y="476672"/>
            <a:ext cx="8388424" cy="5554831"/>
          </a:xfrm>
          <a:prstGeom prst="rect">
            <a:avLst/>
          </a:prstGeom>
        </p:spPr>
      </p:pic>
    </p:spTree>
    <p:extLst>
      <p:ext uri="{BB962C8B-B14F-4D97-AF65-F5344CB8AC3E}">
        <p14:creationId xmlns:p14="http://schemas.microsoft.com/office/powerpoint/2010/main" val="1317812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2214546" y="285728"/>
            <a:ext cx="4714908"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smtClean="0"/>
              <a:t>THE  </a:t>
            </a:r>
            <a:r>
              <a:rPr lang="es-ES" sz="4800" b="1" dirty="0" smtClean="0"/>
              <a:t>JVR </a:t>
            </a:r>
            <a:r>
              <a:rPr lang="es-ES" sz="4800" dirty="0" smtClean="0"/>
              <a:t>TURBINE</a:t>
            </a:r>
            <a:endParaRPr lang="es-ES" sz="4800" dirty="0"/>
          </a:p>
        </p:txBody>
      </p:sp>
      <p:pic>
        <p:nvPicPr>
          <p:cNvPr id="4" name="Picture 8" descr="C:\Users\usuario\Dropbox\Documents\ANCONA SUNTECH\FMW-JVR\CONCENTRADOR PARABOLICO\FOTOS TURBINA\vlcsnap-2013-03-26-18h39m54s83.png"/>
          <p:cNvPicPr>
            <a:picLocks noChangeAspect="1" noChangeArrowheads="1"/>
          </p:cNvPicPr>
          <p:nvPr/>
        </p:nvPicPr>
        <p:blipFill>
          <a:blip r:embed="rId2" cstate="print"/>
          <a:srcRect/>
          <a:stretch>
            <a:fillRect/>
          </a:stretch>
        </p:blipFill>
        <p:spPr bwMode="auto">
          <a:xfrm>
            <a:off x="857224" y="2102050"/>
            <a:ext cx="7772434" cy="4184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7" name="6 Rectángulo"/>
          <p:cNvSpPr/>
          <p:nvPr/>
        </p:nvSpPr>
        <p:spPr>
          <a:xfrm>
            <a:off x="285720" y="1357298"/>
            <a:ext cx="7225055" cy="369332"/>
          </a:xfrm>
          <a:prstGeom prst="rect">
            <a:avLst/>
          </a:prstGeom>
        </p:spPr>
        <p:txBody>
          <a:bodyPr wrap="none">
            <a:spAutoFit/>
          </a:bodyPr>
          <a:lstStyle/>
          <a:p>
            <a:r>
              <a:rPr lang="es-ES" b="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A turbine </a:t>
            </a:r>
            <a:r>
              <a:rPr lang="es-ES" b="1" u="sng" dirty="0" err="1"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that</a:t>
            </a:r>
            <a:r>
              <a:rPr lang="es-ES" b="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 </a:t>
            </a:r>
            <a:r>
              <a:rPr lang="es-ES" b="1" u="sng" dirty="0" err="1"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does</a:t>
            </a:r>
            <a:r>
              <a:rPr lang="es-ES" b="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 </a:t>
            </a:r>
            <a:r>
              <a:rPr lang="es-ES" b="1" u="sng" dirty="0" err="1"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not</a:t>
            </a:r>
            <a:r>
              <a:rPr lang="es-ES" b="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 </a:t>
            </a:r>
            <a:r>
              <a:rPr lang="es-ES" b="1" u="sng" dirty="0" err="1"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need</a:t>
            </a:r>
            <a:r>
              <a:rPr lang="es-ES" b="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 </a:t>
            </a:r>
            <a:r>
              <a:rPr lang="es-ES" b="1" u="sng" dirty="0" err="1"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water</a:t>
            </a:r>
            <a:r>
              <a:rPr lang="es-ES" b="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 </a:t>
            </a:r>
            <a:r>
              <a:rPr lang="es-ES" b="1" u="sng" dirty="0" err="1"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nor</a:t>
            </a:r>
            <a:r>
              <a:rPr lang="es-ES" b="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 </a:t>
            </a:r>
            <a:r>
              <a:rPr lang="es-ES" b="1" u="sng" dirty="0" err="1"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steam</a:t>
            </a:r>
            <a:r>
              <a:rPr lang="es-ES" b="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 </a:t>
            </a:r>
            <a:r>
              <a:rPr lang="es-ES" b="1" u="sng" dirty="0" err="1"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to</a:t>
            </a:r>
            <a:r>
              <a:rPr lang="es-ES" b="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 </a:t>
            </a:r>
            <a:r>
              <a:rPr lang="es-ES" b="1" u="sng" dirty="0" err="1"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work</a:t>
            </a:r>
            <a:r>
              <a:rPr lang="es-ES" b="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a:t>
            </a:r>
            <a:endParaRPr lang="es-ES" u="sng" dirty="0">
              <a:effectLst>
                <a:outerShdw blurRad="38100" dist="38100" dir="2700000" algn="tl">
                  <a:srgbClr val="000000">
                    <a:alpha val="43137"/>
                  </a:srgbClr>
                </a:outerShdw>
              </a:effectLst>
            </a:endParaRPr>
          </a:p>
        </p:txBody>
      </p:sp>
      <p:sp>
        <p:nvSpPr>
          <p:cNvPr id="9" name="8 Marcador de número de diapositiva"/>
          <p:cNvSpPr>
            <a:spLocks noGrp="1"/>
          </p:cNvSpPr>
          <p:nvPr>
            <p:ph type="sldNum" sz="quarter" idx="12"/>
          </p:nvPr>
        </p:nvSpPr>
        <p:spPr/>
        <p:txBody>
          <a:bodyPr/>
          <a:lstStyle/>
          <a:p>
            <a:fld id="{49DE8E72-DAFE-4D86-B4FC-C4B92A546FEB}" type="slidenum">
              <a:rPr lang="es-ES" smtClean="0"/>
              <a:pPr/>
              <a:t>18</a:t>
            </a:fld>
            <a:endParaRPr lang="es-E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l="29883" t="28125" r="35547" b="25937"/>
          <a:stretch>
            <a:fillRect/>
          </a:stretch>
        </p:blipFill>
        <p:spPr bwMode="auto">
          <a:xfrm>
            <a:off x="4714876" y="3284984"/>
            <a:ext cx="4214842" cy="3358726"/>
          </a:xfrm>
          <a:prstGeom prst="rect">
            <a:avLst/>
          </a:prstGeom>
          <a:noFill/>
          <a:ln w="9525">
            <a:noFill/>
            <a:miter lim="800000"/>
            <a:headEnd/>
            <a:tailEnd/>
          </a:ln>
          <a:effectLst/>
        </p:spPr>
      </p:pic>
      <p:pic>
        <p:nvPicPr>
          <p:cNvPr id="29699" name="Picture 3"/>
          <p:cNvPicPr>
            <a:picLocks noChangeAspect="1" noChangeArrowheads="1"/>
          </p:cNvPicPr>
          <p:nvPr/>
        </p:nvPicPr>
        <p:blipFill>
          <a:blip r:embed="rId3" cstate="print"/>
          <a:srcRect l="27734" t="26562" r="35937" b="23750"/>
          <a:stretch>
            <a:fillRect/>
          </a:stretch>
        </p:blipFill>
        <p:spPr bwMode="auto">
          <a:xfrm>
            <a:off x="214282" y="3356992"/>
            <a:ext cx="4429156" cy="3286718"/>
          </a:xfrm>
          <a:prstGeom prst="rect">
            <a:avLst/>
          </a:prstGeom>
          <a:noFill/>
          <a:ln w="9525">
            <a:noFill/>
            <a:miter lim="800000"/>
            <a:headEnd/>
            <a:tailEnd/>
          </a:ln>
          <a:effectLst/>
        </p:spPr>
      </p:pic>
      <p:pic>
        <p:nvPicPr>
          <p:cNvPr id="7" name="Picture 3" descr="C:\Documents and Settings\Administrador\Escritorio\Energía SOLAR\Logotipo JVR.bmp"/>
          <p:cNvPicPr>
            <a:picLocks noChangeAspect="1" noChangeArrowheads="1"/>
          </p:cNvPicPr>
          <p:nvPr/>
        </p:nvPicPr>
        <p:blipFill>
          <a:blip r:embed="rId4" cstate="print"/>
          <a:srcRect l="14677" r="16340" b="15467"/>
          <a:stretch>
            <a:fillRect/>
          </a:stretch>
        </p:blipFill>
        <p:spPr bwMode="auto">
          <a:xfrm>
            <a:off x="-32" y="-24"/>
            <a:ext cx="1357322" cy="1357322"/>
          </a:xfrm>
          <a:prstGeom prst="rect">
            <a:avLst/>
          </a:prstGeom>
          <a:noFill/>
        </p:spPr>
      </p:pic>
      <p:sp>
        <p:nvSpPr>
          <p:cNvPr id="4" name="3 Rectángulo"/>
          <p:cNvSpPr/>
          <p:nvPr/>
        </p:nvSpPr>
        <p:spPr>
          <a:xfrm>
            <a:off x="642910" y="836712"/>
            <a:ext cx="7929618" cy="2308324"/>
          </a:xfrm>
          <a:prstGeom prst="rect">
            <a:avLst/>
          </a:prstGeom>
        </p:spPr>
        <p:txBody>
          <a:bodyPr wrap="square">
            <a:spAutoFit/>
          </a:bodyPr>
          <a:lstStyle/>
          <a:p>
            <a:pPr algn="just"/>
            <a:endParaRPr lang="es-ES" b="1" dirty="0" smtClean="0">
              <a:latin typeface="Arial Black" pitchFamily="34" charset="0"/>
              <a:cs typeface="Tahoma" pitchFamily="34" charset="0"/>
            </a:endParaRPr>
          </a:p>
          <a:p>
            <a:pPr algn="just"/>
            <a:r>
              <a:rPr lang="es-ES" b="1" dirty="0" smtClean="0">
                <a:latin typeface="Arial Black" pitchFamily="34" charset="0"/>
                <a:cs typeface="Tahoma" pitchFamily="34" charset="0"/>
              </a:rPr>
              <a:t>Once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system</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iniciated</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through</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an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electric</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system</a:t>
            </a:r>
            <a:r>
              <a:rPr lang="es-ES" b="1" dirty="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first</a:t>
            </a:r>
            <a:r>
              <a:rPr lang="es-ES" b="1" dirty="0" smtClean="0">
                <a:latin typeface="Arial Black" pitchFamily="34" charset="0"/>
                <a:cs typeface="Tahoma" pitchFamily="34" charset="0"/>
              </a:rPr>
              <a:t> time,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compressor</a:t>
            </a:r>
            <a:r>
              <a:rPr lang="es-ES" b="1" dirty="0" smtClean="0">
                <a:latin typeface="Arial Black" pitchFamily="34" charset="0"/>
                <a:cs typeface="Tahoma" pitchFamily="34" charset="0"/>
              </a:rPr>
              <a:t> and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turbine </a:t>
            </a:r>
            <a:r>
              <a:rPr lang="es-ES" b="1" dirty="0" err="1" smtClean="0">
                <a:latin typeface="Arial Black" pitchFamily="34" charset="0"/>
                <a:cs typeface="Tahoma" pitchFamily="34" charset="0"/>
              </a:rPr>
              <a:t>begin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to</a:t>
            </a:r>
            <a:r>
              <a:rPr lang="es-ES" b="1" dirty="0" smtClean="0">
                <a:latin typeface="Arial Black" pitchFamily="34" charset="0"/>
                <a:cs typeface="Tahoma" pitchFamily="34" charset="0"/>
              </a:rPr>
              <a:t> spin.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compressor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compresses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air, </a:t>
            </a:r>
            <a:r>
              <a:rPr lang="es-ES" b="1" dirty="0" err="1" smtClean="0">
                <a:latin typeface="Arial Black" pitchFamily="34" charset="0"/>
                <a:cs typeface="Tahoma" pitchFamily="34" charset="0"/>
              </a:rPr>
              <a:t>quickly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encreasing</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its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temperature</a:t>
            </a:r>
            <a:r>
              <a:rPr lang="es-ES" b="1" dirty="0" smtClean="0">
                <a:latin typeface="Arial Black" pitchFamily="34" charset="0"/>
                <a:cs typeface="Tahoma" pitchFamily="34" charset="0"/>
              </a:rPr>
              <a:t> and leads </a:t>
            </a:r>
            <a:r>
              <a:rPr lang="es-ES" b="1" dirty="0" err="1" smtClean="0">
                <a:latin typeface="Arial Black" pitchFamily="34" charset="0"/>
                <a:cs typeface="Tahoma" pitchFamily="34" charset="0"/>
              </a:rPr>
              <a:t>it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into</a:t>
            </a:r>
            <a:r>
              <a:rPr lang="es-ES" b="1" dirty="0" smtClean="0">
                <a:latin typeface="Arial Black" pitchFamily="34" charset="0"/>
                <a:cs typeface="Tahoma" pitchFamily="34" charset="0"/>
              </a:rPr>
              <a:t> a </a:t>
            </a:r>
            <a:r>
              <a:rPr lang="es-ES" b="1" dirty="0" err="1" smtClean="0">
                <a:latin typeface="Arial Black" pitchFamily="34" charset="0"/>
                <a:cs typeface="Tahoma" pitchFamily="34" charset="0"/>
              </a:rPr>
              <a:t>closed</a:t>
            </a:r>
            <a:r>
              <a:rPr lang="es-ES" b="1" dirty="0" smtClean="0">
                <a:latin typeface="Arial Black" pitchFamily="34" charset="0"/>
                <a:cs typeface="Tahoma" pitchFamily="34" charset="0"/>
              </a:rPr>
              <a:t> central </a:t>
            </a:r>
            <a:r>
              <a:rPr lang="es-ES" b="1" dirty="0" err="1" smtClean="0">
                <a:latin typeface="Arial Black" pitchFamily="34" charset="0"/>
                <a:cs typeface="Tahoma" pitchFamily="34" charset="0"/>
              </a:rPr>
              <a:t>wall</a:t>
            </a:r>
            <a:r>
              <a:rPr lang="es-ES" b="1" dirty="0" smtClean="0">
                <a:latin typeface="Arial Black" pitchFamily="34" charset="0"/>
                <a:cs typeface="Tahoma" pitchFamily="34" charset="0"/>
              </a:rPr>
              <a:t>, so </a:t>
            </a:r>
            <a:r>
              <a:rPr lang="es-ES" b="1" dirty="0" err="1" smtClean="0">
                <a:latin typeface="Arial Black" pitchFamily="34" charset="0"/>
                <a:cs typeface="Tahoma" pitchFamily="34" charset="0"/>
              </a:rPr>
              <a:t>it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forced</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to</a:t>
            </a:r>
            <a:r>
              <a:rPr lang="es-ES" b="1" dirty="0" smtClean="0">
                <a:latin typeface="Arial Black" pitchFamily="34" charset="0"/>
                <a:cs typeface="Tahoma" pitchFamily="34" charset="0"/>
              </a:rPr>
              <a:t> </a:t>
            </a:r>
            <a:r>
              <a:rPr lang="es-ES" b="1" dirty="0" err="1" smtClean="0">
                <a:solidFill>
                  <a:schemeClr val="accent2"/>
                </a:solidFill>
                <a:latin typeface="Arial Black" pitchFamily="34" charset="0"/>
                <a:cs typeface="Tahoma" pitchFamily="34" charset="0"/>
              </a:rPr>
              <a:t>run</a:t>
            </a:r>
            <a:r>
              <a:rPr lang="es-ES" b="1" dirty="0" smtClean="0">
                <a:solidFill>
                  <a:schemeClr val="accent2"/>
                </a:solidFill>
                <a:latin typeface="Arial Black" pitchFamily="34" charset="0"/>
                <a:cs typeface="Tahoma" pitchFamily="34" charset="0"/>
              </a:rPr>
              <a:t> </a:t>
            </a:r>
            <a:r>
              <a:rPr lang="es-ES" b="1" dirty="0" err="1" smtClean="0">
                <a:solidFill>
                  <a:schemeClr val="accent2"/>
                </a:solidFill>
                <a:latin typeface="Arial Black" pitchFamily="34" charset="0"/>
                <a:cs typeface="Tahoma" pitchFamily="34" charset="0"/>
              </a:rPr>
              <a:t>into</a:t>
            </a:r>
            <a:r>
              <a:rPr lang="es-ES" b="1" dirty="0" smtClean="0">
                <a:solidFill>
                  <a:schemeClr val="accent2"/>
                </a:solidFill>
                <a:latin typeface="Arial Black" pitchFamily="34" charset="0"/>
                <a:cs typeface="Tahoma" pitchFamily="34" charset="0"/>
              </a:rPr>
              <a:t> </a:t>
            </a:r>
            <a:r>
              <a:rPr lang="es-ES" b="1" dirty="0" err="1" smtClean="0">
                <a:latin typeface="Arial Black" pitchFamily="34" charset="0"/>
                <a:cs typeface="Tahoma" pitchFamily="34" charset="0"/>
              </a:rPr>
              <a:t>some</a:t>
            </a:r>
            <a:r>
              <a:rPr lang="es-ES" b="1" dirty="0" smtClean="0">
                <a:latin typeface="Arial Black" pitchFamily="34" charset="0"/>
                <a:cs typeface="Tahoma" pitchFamily="34" charset="0"/>
              </a:rPr>
              <a:t> micro </a:t>
            </a:r>
            <a:r>
              <a:rPr lang="es-ES" b="1" dirty="0" err="1" smtClean="0">
                <a:latin typeface="Arial Black" pitchFamily="34" charset="0"/>
                <a:cs typeface="Tahoma" pitchFamily="34" charset="0"/>
              </a:rPr>
              <a:t>tubes</a:t>
            </a:r>
            <a:r>
              <a:rPr lang="es-ES" b="1" dirty="0" smtClean="0">
                <a:latin typeface="Arial Black" pitchFamily="34" charset="0"/>
                <a:cs typeface="Tahoma" pitchFamily="34" charset="0"/>
              </a:rPr>
              <a:t> (A </a:t>
            </a:r>
            <a:r>
              <a:rPr lang="es-ES" b="1" dirty="0" err="1" smtClean="0">
                <a:latin typeface="Arial Black" pitchFamily="34" charset="0"/>
                <a:cs typeface="Tahoma" pitchFamily="34" charset="0"/>
              </a:rPr>
              <a:t>face</a:t>
            </a:r>
            <a:r>
              <a:rPr lang="es-ES" b="1" dirty="0" smtClean="0">
                <a:latin typeface="Arial Black" pitchFamily="34" charset="0"/>
                <a:cs typeface="Tahoma" pitchFamily="34" charset="0"/>
              </a:rPr>
              <a:t> of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solidFill>
                  <a:srgbClr val="C0504D"/>
                </a:solidFill>
                <a:latin typeface="Arial Black" pitchFamily="34" charset="0"/>
                <a:cs typeface="Tahoma" pitchFamily="34" charset="0"/>
              </a:rPr>
              <a:t>exchanger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There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from</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air </a:t>
            </a:r>
            <a:r>
              <a:rPr lang="es-ES" b="1" dirty="0" err="1" smtClean="0">
                <a:latin typeface="Arial Black" pitchFamily="34" charset="0"/>
                <a:cs typeface="Tahoma" pitchFamily="34" charset="0"/>
              </a:rPr>
              <a:t>reaches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sensor </a:t>
            </a:r>
            <a:r>
              <a:rPr lang="es-ES" b="1" dirty="0" err="1" smtClean="0">
                <a:latin typeface="Arial Black" pitchFamily="34" charset="0"/>
                <a:cs typeface="Tahoma" pitchFamily="34" charset="0"/>
              </a:rPr>
              <a:t>that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recives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sun’s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rays</a:t>
            </a:r>
            <a:r>
              <a:rPr lang="es-ES" b="1" dirty="0" smtClean="0">
                <a:latin typeface="Arial Black" pitchFamily="34" charset="0"/>
                <a:cs typeface="Tahoma" pitchFamily="34" charset="0"/>
              </a:rPr>
              <a:t>.</a:t>
            </a:r>
            <a:endParaRPr lang="es-ES" b="1" i="1" dirty="0" smtClean="0">
              <a:solidFill>
                <a:srgbClr val="0070C0"/>
              </a:solidFill>
              <a:latin typeface="Arial Black" pitchFamily="34" charset="0"/>
              <a:cs typeface="Tahoma" pitchFamily="34" charset="0"/>
            </a:endParaRPr>
          </a:p>
        </p:txBody>
      </p:sp>
      <p:sp>
        <p:nvSpPr>
          <p:cNvPr id="9" name="8 Rectángulo redondeado"/>
          <p:cNvSpPr/>
          <p:nvPr/>
        </p:nvSpPr>
        <p:spPr>
          <a:xfrm>
            <a:off x="2571736" y="214290"/>
            <a:ext cx="3857652"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effectLst>
                  <a:outerShdw blurRad="38100" dist="38100" dir="2700000" algn="tl">
                    <a:srgbClr val="000000">
                      <a:alpha val="43137"/>
                    </a:srgbClr>
                  </a:outerShdw>
                </a:effectLst>
              </a:rPr>
              <a:t>¿HOW DOES IT WORK?</a:t>
            </a:r>
            <a:endParaRPr lang="es-ES" sz="2400" b="1" dirty="0">
              <a:effectLst>
                <a:outerShdw blurRad="38100" dist="38100" dir="2700000" algn="tl">
                  <a:srgbClr val="000000">
                    <a:alpha val="43137"/>
                  </a:srgbClr>
                </a:outerShdw>
              </a:effectLst>
            </a:endParaRPr>
          </a:p>
        </p:txBody>
      </p:sp>
      <p:sp>
        <p:nvSpPr>
          <p:cNvPr id="11" name="10 Marcador de número de diapositiva"/>
          <p:cNvSpPr>
            <a:spLocks noGrp="1"/>
          </p:cNvSpPr>
          <p:nvPr>
            <p:ph type="sldNum" sz="quarter" idx="12"/>
          </p:nvPr>
        </p:nvSpPr>
        <p:spPr/>
        <p:txBody>
          <a:bodyPr/>
          <a:lstStyle/>
          <a:p>
            <a:fld id="{49DE8E72-DAFE-4D86-B4FC-C4B92A546FEB}" type="slidenum">
              <a:rPr lang="es-ES" smtClean="0"/>
              <a:pPr/>
              <a:t>19</a:t>
            </a:fld>
            <a:endParaRPr lang="es-E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mg.irtve.es/imagenes/concurso-globos-aerostaticos/1344683575929.jpg"/>
          <p:cNvPicPr>
            <a:picLocks noChangeAspect="1" noChangeArrowheads="1"/>
          </p:cNvPicPr>
          <p:nvPr/>
        </p:nvPicPr>
        <p:blipFill>
          <a:blip r:embed="rId2" cstate="print"/>
          <a:srcRect l="13588" r="16848"/>
          <a:stretch>
            <a:fillRect/>
          </a:stretch>
        </p:blipFill>
        <p:spPr bwMode="auto">
          <a:xfrm>
            <a:off x="0" y="-27284"/>
            <a:ext cx="9144000" cy="6885284"/>
          </a:xfrm>
          <a:prstGeom prst="rect">
            <a:avLst/>
          </a:prstGeom>
          <a:noFill/>
        </p:spPr>
      </p:pic>
      <p:sp>
        <p:nvSpPr>
          <p:cNvPr id="4" name="3 Marcador de número de diapositiva"/>
          <p:cNvSpPr>
            <a:spLocks noGrp="1"/>
          </p:cNvSpPr>
          <p:nvPr>
            <p:ph type="sldNum" sz="quarter" idx="12"/>
          </p:nvPr>
        </p:nvSpPr>
        <p:spPr/>
        <p:txBody>
          <a:bodyPr/>
          <a:lstStyle/>
          <a:p>
            <a:fld id="{49DE8E72-DAFE-4D86-B4FC-C4B92A546FEB}" type="slidenum">
              <a:rPr lang="es-ES" smtClean="0"/>
              <a:pPr/>
              <a:t>2</a:t>
            </a:fld>
            <a:endParaRPr lang="es-E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uario\Dropbox\Documents\ANCONA SUNTECH\FMW-JVR\CONCENTRADOR PARABOLICO\FOTOS TURBINA\vlcsnap-2013-03-26-18h46m35s54.png"/>
          <p:cNvPicPr>
            <a:picLocks noChangeAspect="1" noChangeArrowheads="1"/>
          </p:cNvPicPr>
          <p:nvPr/>
        </p:nvPicPr>
        <p:blipFill>
          <a:blip r:embed="rId2" cstate="print"/>
          <a:srcRect/>
          <a:stretch>
            <a:fillRect/>
          </a:stretch>
        </p:blipFill>
        <p:spPr bwMode="auto">
          <a:xfrm>
            <a:off x="285720" y="3356992"/>
            <a:ext cx="3916370" cy="1800200"/>
          </a:xfrm>
          <a:prstGeom prst="rect">
            <a:avLst/>
          </a:prstGeom>
          <a:noFill/>
          <a:ln w="9525">
            <a:noFill/>
            <a:miter lim="800000"/>
            <a:headEnd/>
            <a:tailEnd/>
          </a:ln>
        </p:spPr>
      </p:pic>
      <p:sp>
        <p:nvSpPr>
          <p:cNvPr id="5" name="4 Rectángulo"/>
          <p:cNvSpPr/>
          <p:nvPr/>
        </p:nvSpPr>
        <p:spPr>
          <a:xfrm>
            <a:off x="214282" y="71414"/>
            <a:ext cx="8715436" cy="2308324"/>
          </a:xfrm>
          <a:prstGeom prst="rect">
            <a:avLst/>
          </a:prstGeom>
        </p:spPr>
        <p:txBody>
          <a:bodyPr wrap="square">
            <a:spAutoFit/>
          </a:bodyPr>
          <a:lstStyle/>
          <a:p>
            <a:pPr algn="just"/>
            <a:endParaRPr lang="es-ES" b="1" dirty="0" smtClean="0">
              <a:latin typeface="Arial Black" pitchFamily="34" charset="0"/>
              <a:cs typeface="Tahoma" pitchFamily="34" charset="0"/>
            </a:endParaRPr>
          </a:p>
          <a:p>
            <a:pPr algn="just"/>
            <a:r>
              <a:rPr lang="es-ES" b="1" dirty="0" smtClean="0">
                <a:latin typeface="Arial Black" pitchFamily="34" charset="0"/>
                <a:cs typeface="Tahoma" pitchFamily="34" charset="0"/>
              </a:rPr>
              <a:t>Once in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sensor,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sun’s</a:t>
            </a:r>
            <a:r>
              <a:rPr lang="es-ES" b="1" dirty="0" smtClean="0">
                <a:latin typeface="Arial Black" pitchFamily="34" charset="0"/>
                <a:cs typeface="Tahoma" pitchFamily="34" charset="0"/>
              </a:rPr>
              <a:t> </a:t>
            </a:r>
            <a:r>
              <a:rPr lang="es-ES" b="1" dirty="0" err="1">
                <a:latin typeface="Arial Black" pitchFamily="34" charset="0"/>
                <a:cs typeface="Tahoma" pitchFamily="34" charset="0"/>
              </a:rPr>
              <a:t>r</a:t>
            </a:r>
            <a:r>
              <a:rPr lang="es-ES" b="1" dirty="0" err="1" smtClean="0">
                <a:latin typeface="Arial Black" pitchFamily="34" charset="0"/>
                <a:cs typeface="Tahoma" pitchFamily="34" charset="0"/>
              </a:rPr>
              <a:t>ays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warm</a:t>
            </a:r>
            <a:r>
              <a:rPr lang="es-ES" b="1" dirty="0" smtClean="0">
                <a:latin typeface="Arial Black" pitchFamily="34" charset="0"/>
                <a:cs typeface="Tahoma" pitchFamily="34" charset="0"/>
              </a:rPr>
              <a:t> up </a:t>
            </a:r>
            <a:r>
              <a:rPr lang="es-ES" b="1" dirty="0" err="1" smtClean="0">
                <a:latin typeface="Arial Black" pitchFamily="34" charset="0"/>
                <a:cs typeface="Tahoma" pitchFamily="34" charset="0"/>
              </a:rPr>
              <a:t>its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walls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transmitting</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said</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heat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to</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air </a:t>
            </a:r>
            <a:r>
              <a:rPr lang="es-ES" b="1" dirty="0" err="1" smtClean="0">
                <a:latin typeface="Arial Black" pitchFamily="34" charset="0"/>
                <a:cs typeface="Tahoma" pitchFamily="34" charset="0"/>
              </a:rPr>
              <a:t>from</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compressor</a:t>
            </a:r>
            <a:r>
              <a:rPr lang="es-ES" b="1" dirty="0" smtClean="0">
                <a:latin typeface="Arial Black" pitchFamily="34" charset="0"/>
                <a:cs typeface="Tahoma" pitchFamily="34" charset="0"/>
              </a:rPr>
              <a:t> and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exchanger</a:t>
            </a:r>
            <a:r>
              <a:rPr lang="es-ES" b="1" dirty="0" smtClean="0">
                <a:latin typeface="Arial Black" pitchFamily="34" charset="0"/>
                <a:cs typeface="Tahoma" pitchFamily="34" charset="0"/>
              </a:rPr>
              <a:t>.</a:t>
            </a:r>
          </a:p>
          <a:p>
            <a:pPr algn="just"/>
            <a:r>
              <a:rPr lang="en-US" b="1" dirty="0">
                <a:latin typeface="Arial Black" pitchFamily="34" charset="0"/>
                <a:cs typeface="Tahoma" pitchFamily="34" charset="0"/>
              </a:rPr>
              <a:t>The air begins to overheat. Passing into the </a:t>
            </a:r>
            <a:r>
              <a:rPr lang="en-US" b="1" dirty="0" smtClean="0">
                <a:latin typeface="Arial Black" pitchFamily="34" charset="0"/>
                <a:cs typeface="Tahoma" pitchFamily="34" charset="0"/>
              </a:rPr>
              <a:t>encoder, </a:t>
            </a:r>
            <a:r>
              <a:rPr lang="en-US" b="1" dirty="0">
                <a:latin typeface="Arial Black" pitchFamily="34" charset="0"/>
                <a:cs typeface="Tahoma" pitchFamily="34" charset="0"/>
              </a:rPr>
              <a:t>at its center is a Fresnel lens, responsible for receiving and concentrating the sun's rays to guide them to a new component, specifically designed for this turbine, which receives the sun's rays concentrated by lens, to continue lifting it at higher temperatures</a:t>
            </a:r>
            <a:r>
              <a:rPr lang="es-ES" b="1" dirty="0" smtClean="0">
                <a:latin typeface="Arial Black" pitchFamily="34" charset="0"/>
                <a:cs typeface="Tahoma" pitchFamily="34" charset="0"/>
              </a:rPr>
              <a:t>.</a:t>
            </a:r>
            <a:endParaRPr lang="es-ES" dirty="0"/>
          </a:p>
        </p:txBody>
      </p:sp>
      <p:pic>
        <p:nvPicPr>
          <p:cNvPr id="30722" name="Picture 2"/>
          <p:cNvPicPr>
            <a:picLocks noChangeAspect="1" noChangeArrowheads="1"/>
          </p:cNvPicPr>
          <p:nvPr/>
        </p:nvPicPr>
        <p:blipFill>
          <a:blip r:embed="rId3" cstate="print"/>
          <a:srcRect l="24023" t="27187" r="27929" b="22187"/>
          <a:stretch>
            <a:fillRect/>
          </a:stretch>
        </p:blipFill>
        <p:spPr bwMode="auto">
          <a:xfrm>
            <a:off x="2143108" y="5157192"/>
            <a:ext cx="2973938" cy="1224136"/>
          </a:xfrm>
          <a:prstGeom prst="rect">
            <a:avLst/>
          </a:prstGeom>
          <a:noFill/>
          <a:ln w="9525">
            <a:noFill/>
            <a:miter lim="800000"/>
            <a:headEnd/>
            <a:tailEnd/>
          </a:ln>
          <a:effectLst/>
        </p:spPr>
      </p:pic>
      <p:pic>
        <p:nvPicPr>
          <p:cNvPr id="30723" name="Picture 3"/>
          <p:cNvPicPr>
            <a:picLocks noChangeAspect="1" noChangeArrowheads="1"/>
          </p:cNvPicPr>
          <p:nvPr/>
        </p:nvPicPr>
        <p:blipFill>
          <a:blip r:embed="rId4" cstate="print"/>
          <a:srcRect l="25781" t="27187" r="26758" b="23125"/>
          <a:stretch>
            <a:fillRect/>
          </a:stretch>
        </p:blipFill>
        <p:spPr bwMode="auto">
          <a:xfrm>
            <a:off x="5072066" y="3356992"/>
            <a:ext cx="3743018" cy="2021078"/>
          </a:xfrm>
          <a:prstGeom prst="rect">
            <a:avLst/>
          </a:prstGeom>
          <a:noFill/>
          <a:ln w="9525">
            <a:noFill/>
            <a:miter lim="800000"/>
            <a:headEnd/>
            <a:tailEnd/>
          </a:ln>
          <a:effectLst/>
        </p:spPr>
      </p:pic>
      <p:sp>
        <p:nvSpPr>
          <p:cNvPr id="7" name="6 Marcador de número de diapositiva"/>
          <p:cNvSpPr>
            <a:spLocks noGrp="1"/>
          </p:cNvSpPr>
          <p:nvPr>
            <p:ph type="sldNum" sz="quarter" idx="12"/>
          </p:nvPr>
        </p:nvSpPr>
        <p:spPr/>
        <p:txBody>
          <a:bodyPr/>
          <a:lstStyle/>
          <a:p>
            <a:fld id="{49DE8E72-DAFE-4D86-B4FC-C4B92A546FEB}" type="slidenum">
              <a:rPr lang="es-ES" smtClean="0"/>
              <a:pPr/>
              <a:t>20</a:t>
            </a:fld>
            <a:endParaRPr lang="es-E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l="38672" t="27187" r="26171" b="23125"/>
          <a:stretch>
            <a:fillRect/>
          </a:stretch>
        </p:blipFill>
        <p:spPr bwMode="auto">
          <a:xfrm>
            <a:off x="2267744" y="3501008"/>
            <a:ext cx="4375362" cy="2880320"/>
          </a:xfrm>
          <a:prstGeom prst="rect">
            <a:avLst/>
          </a:prstGeom>
          <a:noFill/>
          <a:ln w="9525">
            <a:noFill/>
            <a:miter lim="800000"/>
            <a:headEnd/>
            <a:tailEnd/>
          </a:ln>
          <a:effectLst/>
        </p:spPr>
      </p:pic>
      <p:pic>
        <p:nvPicPr>
          <p:cNvPr id="5"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3" name="2 Rectángulo"/>
          <p:cNvSpPr/>
          <p:nvPr/>
        </p:nvSpPr>
        <p:spPr>
          <a:xfrm>
            <a:off x="827584" y="824021"/>
            <a:ext cx="7072362" cy="2031325"/>
          </a:xfrm>
          <a:prstGeom prst="rect">
            <a:avLst/>
          </a:prstGeom>
        </p:spPr>
        <p:txBody>
          <a:bodyPr wrap="square">
            <a:spAutoFit/>
          </a:bodyPr>
          <a:lstStyle/>
          <a:p>
            <a:pPr algn="just"/>
            <a:r>
              <a:rPr lang="es-ES" b="1" dirty="0" smtClean="0">
                <a:solidFill>
                  <a:srgbClr val="000000"/>
                </a:solidFill>
                <a:latin typeface="Arial Black" pitchFamily="34" charset="0"/>
                <a:cs typeface="Tahoma" pitchFamily="34" charset="0"/>
              </a:rPr>
              <a:t>P</a:t>
            </a:r>
            <a:r>
              <a:rPr lang="en-US" b="1" dirty="0" err="1" smtClean="0">
                <a:solidFill>
                  <a:srgbClr val="000000"/>
                </a:solidFill>
                <a:latin typeface="Arial Black" pitchFamily="34" charset="0"/>
                <a:cs typeface="Tahoma" pitchFamily="34" charset="0"/>
              </a:rPr>
              <a:t>assing</a:t>
            </a:r>
            <a:r>
              <a:rPr lang="en-US" b="1" dirty="0" smtClean="0">
                <a:solidFill>
                  <a:srgbClr val="000000"/>
                </a:solidFill>
                <a:latin typeface="Arial Black" pitchFamily="34" charset="0"/>
                <a:cs typeface="Tahoma" pitchFamily="34" charset="0"/>
              </a:rPr>
              <a:t> through this part, the air expands </a:t>
            </a:r>
            <a:r>
              <a:rPr lang="en-US" b="1" dirty="0">
                <a:solidFill>
                  <a:srgbClr val="000000"/>
                </a:solidFill>
                <a:latin typeface="Arial Black" pitchFamily="34" charset="0"/>
                <a:cs typeface="Tahoma" pitchFamily="34" charset="0"/>
              </a:rPr>
              <a:t>and pushes the turbine blades rotating it. The thermal force is transformed into kinetic energy.</a:t>
            </a:r>
          </a:p>
          <a:p>
            <a:pPr algn="just"/>
            <a:r>
              <a:rPr lang="en-US" b="1" dirty="0">
                <a:solidFill>
                  <a:srgbClr val="000000"/>
                </a:solidFill>
                <a:latin typeface="Arial Black" pitchFamily="34" charset="0"/>
                <a:cs typeface="Tahoma" pitchFamily="34" charset="0"/>
              </a:rPr>
              <a:t>Completed the first cycle current is no longer applied to the generator acting as startup and begins to generate electricity independently without external energy consumption</a:t>
            </a:r>
            <a:r>
              <a:rPr lang="en-US" b="1" i="1" dirty="0">
                <a:solidFill>
                  <a:srgbClr val="0070C0"/>
                </a:solidFill>
                <a:latin typeface="Arial Black" pitchFamily="34" charset="0"/>
                <a:cs typeface="Tahoma" pitchFamily="34" charset="0"/>
              </a:rPr>
              <a:t>.</a:t>
            </a:r>
            <a:endParaRPr lang="es-ES" b="1" i="1" dirty="0" smtClean="0">
              <a:solidFill>
                <a:srgbClr val="0070C0"/>
              </a:solidFill>
              <a:latin typeface="Arial Black" pitchFamily="34" charset="0"/>
              <a:cs typeface="Tahoma" pitchFamily="34" charset="0"/>
            </a:endParaRPr>
          </a:p>
        </p:txBody>
      </p:sp>
      <p:sp>
        <p:nvSpPr>
          <p:cNvPr id="8" name="7 Marcador de número de diapositiva"/>
          <p:cNvSpPr>
            <a:spLocks noGrp="1"/>
          </p:cNvSpPr>
          <p:nvPr>
            <p:ph type="sldNum" sz="quarter" idx="12"/>
          </p:nvPr>
        </p:nvSpPr>
        <p:spPr/>
        <p:txBody>
          <a:bodyPr/>
          <a:lstStyle/>
          <a:p>
            <a:fld id="{49DE8E72-DAFE-4D86-B4FC-C4B92A546FEB}" type="slidenum">
              <a:rPr lang="es-ES" smtClean="0"/>
              <a:pPr/>
              <a:t>21</a:t>
            </a:fld>
            <a:endParaRPr lang="es-E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24609" t="26250" r="27929" b="22187"/>
          <a:stretch>
            <a:fillRect/>
          </a:stretch>
        </p:blipFill>
        <p:spPr bwMode="auto">
          <a:xfrm>
            <a:off x="1857356" y="3356992"/>
            <a:ext cx="5786478" cy="2880320"/>
          </a:xfrm>
          <a:prstGeom prst="rect">
            <a:avLst/>
          </a:prstGeom>
          <a:noFill/>
          <a:ln w="9525">
            <a:noFill/>
            <a:miter lim="800000"/>
            <a:headEnd/>
            <a:tailEnd/>
          </a:ln>
          <a:effectLst/>
        </p:spPr>
      </p:pic>
      <p:pic>
        <p:nvPicPr>
          <p:cNvPr id="5"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3" name="2 Rectángulo"/>
          <p:cNvSpPr/>
          <p:nvPr/>
        </p:nvSpPr>
        <p:spPr>
          <a:xfrm>
            <a:off x="571472" y="951540"/>
            <a:ext cx="8143932" cy="1754326"/>
          </a:xfrm>
          <a:prstGeom prst="rect">
            <a:avLst/>
          </a:prstGeom>
        </p:spPr>
        <p:txBody>
          <a:bodyPr wrap="square">
            <a:spAutoFit/>
          </a:bodyPr>
          <a:lstStyle/>
          <a:p>
            <a:pPr algn="just"/>
            <a:r>
              <a:rPr lang="en-US" b="1" dirty="0">
                <a:solidFill>
                  <a:srgbClr val="000000"/>
                </a:solidFill>
                <a:latin typeface="Arial Black" pitchFamily="34" charset="0"/>
                <a:cs typeface="Tahoma" pitchFamily="34" charset="0"/>
              </a:rPr>
              <a:t>The air, at very high </a:t>
            </a:r>
            <a:r>
              <a:rPr lang="en-US" b="1" dirty="0" smtClean="0">
                <a:solidFill>
                  <a:srgbClr val="000000"/>
                </a:solidFill>
                <a:latin typeface="Arial Black" pitchFamily="34" charset="0"/>
                <a:cs typeface="Tahoma" pitchFamily="34" charset="0"/>
              </a:rPr>
              <a:t>temperature, moves towards the exit, and the only place where it can </a:t>
            </a:r>
            <a:r>
              <a:rPr lang="en-US" b="1" dirty="0">
                <a:solidFill>
                  <a:srgbClr val="000000"/>
                </a:solidFill>
                <a:latin typeface="Arial Black" pitchFamily="34" charset="0"/>
                <a:cs typeface="Tahoma" pitchFamily="34" charset="0"/>
              </a:rPr>
              <a:t>do this is by the B-side of the </a:t>
            </a:r>
            <a:r>
              <a:rPr lang="en-US" b="1" dirty="0">
                <a:solidFill>
                  <a:srgbClr val="FF0000"/>
                </a:solidFill>
                <a:latin typeface="Arial Black" pitchFamily="34" charset="0"/>
                <a:cs typeface="Tahoma" pitchFamily="34" charset="0"/>
              </a:rPr>
              <a:t>exchanger. </a:t>
            </a:r>
            <a:r>
              <a:rPr lang="en-US" b="1" dirty="0">
                <a:solidFill>
                  <a:srgbClr val="000000"/>
                </a:solidFill>
                <a:latin typeface="Arial Black" pitchFamily="34" charset="0"/>
                <a:cs typeface="Tahoma" pitchFamily="34" charset="0"/>
              </a:rPr>
              <a:t>This step occurs at a high speed, with a temperature that is increased in contact with the side A and the walls of the same, where it is compressed by the compressor</a:t>
            </a:r>
            <a:r>
              <a:rPr lang="en-US" b="1" dirty="0" smtClean="0">
                <a:solidFill>
                  <a:srgbClr val="000000"/>
                </a:solidFill>
                <a:latin typeface="Arial Black" pitchFamily="34" charset="0"/>
                <a:cs typeface="Tahoma" pitchFamily="34" charset="0"/>
              </a:rPr>
              <a:t>.</a:t>
            </a:r>
          </a:p>
        </p:txBody>
      </p:sp>
      <p:sp>
        <p:nvSpPr>
          <p:cNvPr id="8" name="7 Marcador de número de diapositiva"/>
          <p:cNvSpPr>
            <a:spLocks noGrp="1"/>
          </p:cNvSpPr>
          <p:nvPr>
            <p:ph type="sldNum" sz="quarter" idx="12"/>
          </p:nvPr>
        </p:nvSpPr>
        <p:spPr/>
        <p:txBody>
          <a:bodyPr/>
          <a:lstStyle/>
          <a:p>
            <a:fld id="{49DE8E72-DAFE-4D86-B4FC-C4B92A546FEB}" type="slidenum">
              <a:rPr lang="es-ES" smtClean="0"/>
              <a:pPr/>
              <a:t>22</a:t>
            </a:fld>
            <a:endParaRPr lang="es-E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l="24609" t="27187" r="26758" b="22187"/>
          <a:stretch>
            <a:fillRect/>
          </a:stretch>
        </p:blipFill>
        <p:spPr bwMode="auto">
          <a:xfrm>
            <a:off x="2051720" y="3717031"/>
            <a:ext cx="5449238" cy="2664297"/>
          </a:xfrm>
          <a:prstGeom prst="rect">
            <a:avLst/>
          </a:prstGeom>
          <a:noFill/>
          <a:ln w="9525">
            <a:noFill/>
            <a:miter lim="800000"/>
            <a:headEnd/>
            <a:tailEnd/>
          </a:ln>
          <a:effectLst/>
        </p:spPr>
      </p:pic>
      <p:pic>
        <p:nvPicPr>
          <p:cNvPr id="4"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2" name="1 Rectángulo"/>
          <p:cNvSpPr/>
          <p:nvPr/>
        </p:nvSpPr>
        <p:spPr>
          <a:xfrm>
            <a:off x="857224" y="928670"/>
            <a:ext cx="7358114" cy="2031325"/>
          </a:xfrm>
          <a:prstGeom prst="rect">
            <a:avLst/>
          </a:prstGeom>
        </p:spPr>
        <p:txBody>
          <a:bodyPr wrap="square">
            <a:spAutoFit/>
          </a:bodyPr>
          <a:lstStyle/>
          <a:p>
            <a:pPr algn="just"/>
            <a:r>
              <a:rPr lang="en-US" b="1" dirty="0">
                <a:latin typeface="Arial Black" pitchFamily="34" charset="0"/>
                <a:cs typeface="Tahoma" pitchFamily="34" charset="0"/>
              </a:rPr>
              <a:t>When the hot </a:t>
            </a:r>
            <a:r>
              <a:rPr lang="en-US" b="1" dirty="0" smtClean="0">
                <a:latin typeface="Arial Black" pitchFamily="34" charset="0"/>
                <a:cs typeface="Tahoma" pitchFamily="34" charset="0"/>
              </a:rPr>
              <a:t>air is inside the </a:t>
            </a:r>
            <a:r>
              <a:rPr lang="en-US" b="1" dirty="0">
                <a:latin typeface="Arial Black" pitchFamily="34" charset="0"/>
                <a:cs typeface="Tahoma" pitchFamily="34" charset="0"/>
              </a:rPr>
              <a:t>exchanger</a:t>
            </a:r>
            <a:r>
              <a:rPr lang="en-US" b="1" dirty="0" smtClean="0">
                <a:latin typeface="Arial Black" pitchFamily="34" charset="0"/>
                <a:cs typeface="Tahoma" pitchFamily="34" charset="0"/>
              </a:rPr>
              <a:t>, it </a:t>
            </a:r>
            <a:r>
              <a:rPr lang="en-US" b="1" dirty="0">
                <a:latin typeface="Arial Black" pitchFamily="34" charset="0"/>
                <a:cs typeface="Tahoma" pitchFamily="34" charset="0"/>
              </a:rPr>
              <a:t>is forced to pass between the tubes provides a high temperature</a:t>
            </a:r>
            <a:r>
              <a:rPr lang="en-US" b="1" dirty="0" smtClean="0">
                <a:latin typeface="Arial Black" pitchFamily="34" charset="0"/>
                <a:cs typeface="Tahoma" pitchFamily="34" charset="0"/>
              </a:rPr>
              <a:t>. </a:t>
            </a:r>
            <a:r>
              <a:rPr lang="en-US" b="1" dirty="0">
                <a:latin typeface="Arial Black" pitchFamily="34" charset="0"/>
                <a:cs typeface="Tahoma" pitchFamily="34" charset="0"/>
              </a:rPr>
              <a:t>On his way out he meets a </a:t>
            </a:r>
            <a:r>
              <a:rPr lang="en-US" b="1" dirty="0" smtClean="0">
                <a:latin typeface="Arial Black" pitchFamily="34" charset="0"/>
                <a:cs typeface="Tahoma" pitchFamily="34" charset="0"/>
              </a:rPr>
              <a:t>heat air-water exchanger</a:t>
            </a:r>
            <a:r>
              <a:rPr lang="en-US" b="1" dirty="0">
                <a:latin typeface="Arial Black" pitchFamily="34" charset="0"/>
                <a:cs typeface="Tahoma" pitchFamily="34" charset="0"/>
              </a:rPr>
              <a:t>. This can be useful, among other uses, to heat water </a:t>
            </a:r>
            <a:r>
              <a:rPr lang="en-US" b="1" dirty="0" smtClean="0">
                <a:latin typeface="Arial Black" pitchFamily="34" charset="0"/>
                <a:cs typeface="Tahoma" pitchFamily="34" charset="0"/>
              </a:rPr>
              <a:t>for consumptive </a:t>
            </a:r>
            <a:r>
              <a:rPr lang="en-US" b="1" dirty="0">
                <a:latin typeface="Arial Black" pitchFamily="34" charset="0"/>
                <a:cs typeface="Tahoma" pitchFamily="34" charset="0"/>
              </a:rPr>
              <a:t>use in homes </a:t>
            </a:r>
            <a:r>
              <a:rPr lang="en-US" b="1" dirty="0" smtClean="0">
                <a:latin typeface="Arial Black" pitchFamily="34" charset="0"/>
                <a:cs typeface="Tahoma" pitchFamily="34" charset="0"/>
              </a:rPr>
              <a:t>or to </a:t>
            </a:r>
            <a:r>
              <a:rPr lang="en-US" b="1" dirty="0">
                <a:latin typeface="Arial Black" pitchFamily="34" charset="0"/>
                <a:cs typeface="Tahoma" pitchFamily="34" charset="0"/>
              </a:rPr>
              <a:t>provide the excess heat for oils for energy storage</a:t>
            </a:r>
            <a:r>
              <a:rPr lang="en-US" b="1" dirty="0" smtClean="0">
                <a:latin typeface="Arial Black" pitchFamily="34" charset="0"/>
                <a:cs typeface="Tahoma" pitchFamily="34" charset="0"/>
              </a:rPr>
              <a:t>.</a:t>
            </a:r>
          </a:p>
          <a:p>
            <a:pPr algn="just"/>
            <a:endParaRPr lang="ca-ES" b="1" dirty="0">
              <a:latin typeface="Arial Black" pitchFamily="34" charset="0"/>
              <a:cs typeface="Tahoma" pitchFamily="34" charset="0"/>
            </a:endParaRPr>
          </a:p>
        </p:txBody>
      </p:sp>
      <p:sp>
        <p:nvSpPr>
          <p:cNvPr id="7" name="6 Marcador de número de diapositiva"/>
          <p:cNvSpPr>
            <a:spLocks noGrp="1"/>
          </p:cNvSpPr>
          <p:nvPr>
            <p:ph type="sldNum" sz="quarter" idx="12"/>
          </p:nvPr>
        </p:nvSpPr>
        <p:spPr/>
        <p:txBody>
          <a:bodyPr/>
          <a:lstStyle/>
          <a:p>
            <a:fld id="{49DE8E72-DAFE-4D86-B4FC-C4B92A546FEB}" type="slidenum">
              <a:rPr lang="es-ES" smtClean="0"/>
              <a:pPr/>
              <a:t>23</a:t>
            </a:fld>
            <a:endParaRPr lang="es-E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25195" t="26250" r="26758" b="22187"/>
          <a:stretch>
            <a:fillRect/>
          </a:stretch>
        </p:blipFill>
        <p:spPr bwMode="auto">
          <a:xfrm>
            <a:off x="1357290" y="2780928"/>
            <a:ext cx="6715172" cy="3600400"/>
          </a:xfrm>
          <a:prstGeom prst="rect">
            <a:avLst/>
          </a:prstGeom>
          <a:noFill/>
          <a:ln w="9525">
            <a:noFill/>
            <a:miter lim="800000"/>
            <a:headEnd/>
            <a:tailEnd/>
          </a:ln>
          <a:effectLst/>
        </p:spPr>
      </p:pic>
      <p:sp>
        <p:nvSpPr>
          <p:cNvPr id="2" name="1 Rectángulo"/>
          <p:cNvSpPr/>
          <p:nvPr/>
        </p:nvSpPr>
        <p:spPr>
          <a:xfrm>
            <a:off x="1285852" y="707361"/>
            <a:ext cx="6786610" cy="1477328"/>
          </a:xfrm>
          <a:prstGeom prst="rect">
            <a:avLst/>
          </a:prstGeom>
        </p:spPr>
        <p:txBody>
          <a:bodyPr wrap="square">
            <a:spAutoFit/>
          </a:bodyPr>
          <a:lstStyle/>
          <a:p>
            <a:pPr algn="just"/>
            <a:r>
              <a:rPr lang="en-US" b="1" dirty="0">
                <a:latin typeface="Arial Black" pitchFamily="34" charset="0"/>
                <a:cs typeface="Tahoma" pitchFamily="34" charset="0"/>
              </a:rPr>
              <a:t>When </a:t>
            </a:r>
            <a:r>
              <a:rPr lang="en-US" b="1" dirty="0" smtClean="0">
                <a:latin typeface="Arial Black" pitchFamily="34" charset="0"/>
                <a:cs typeface="Tahoma" pitchFamily="34" charset="0"/>
              </a:rPr>
              <a:t>started </a:t>
            </a:r>
            <a:r>
              <a:rPr lang="en-US" b="1" dirty="0">
                <a:latin typeface="Arial Black" pitchFamily="34" charset="0"/>
                <a:cs typeface="Tahoma" pitchFamily="34" charset="0"/>
              </a:rPr>
              <a:t>for the first time</a:t>
            </a:r>
            <a:r>
              <a:rPr lang="en-US" b="1" dirty="0" smtClean="0">
                <a:latin typeface="Arial Black" pitchFamily="34" charset="0"/>
                <a:cs typeface="Tahoma" pitchFamily="34" charset="0"/>
              </a:rPr>
              <a:t>, as it repeats </a:t>
            </a:r>
            <a:r>
              <a:rPr lang="en-US" b="1" dirty="0">
                <a:latin typeface="Arial Black" pitchFamily="34" charset="0"/>
                <a:cs typeface="Tahoma" pitchFamily="34" charset="0"/>
              </a:rPr>
              <a:t>a thermal cycle, there is no need for external </a:t>
            </a:r>
            <a:r>
              <a:rPr lang="en-US" b="1" dirty="0" smtClean="0">
                <a:solidFill>
                  <a:srgbClr val="FF0000"/>
                </a:solidFill>
                <a:latin typeface="Arial Black" pitchFamily="34" charset="0"/>
                <a:cs typeface="Tahoma" pitchFamily="34" charset="0"/>
              </a:rPr>
              <a:t>electricity</a:t>
            </a:r>
            <a:r>
              <a:rPr lang="en-US" b="1" dirty="0" smtClean="0">
                <a:latin typeface="Arial Black" pitchFamily="34" charset="0"/>
                <a:cs typeface="Tahoma" pitchFamily="34" charset="0"/>
              </a:rPr>
              <a:t> </a:t>
            </a:r>
            <a:r>
              <a:rPr lang="en-US" b="1" dirty="0">
                <a:latin typeface="Arial Black" pitchFamily="34" charset="0"/>
                <a:cs typeface="Tahoma" pitchFamily="34" charset="0"/>
              </a:rPr>
              <a:t>in the alternator. The turbine is self-sufficient with </a:t>
            </a:r>
            <a:r>
              <a:rPr lang="en-US" b="1" dirty="0" smtClean="0">
                <a:latin typeface="Arial Black" pitchFamily="34" charset="0"/>
                <a:cs typeface="Tahoma" pitchFamily="34" charset="0"/>
              </a:rPr>
              <a:t>the solar </a:t>
            </a:r>
            <a:r>
              <a:rPr lang="en-US" b="1" dirty="0">
                <a:latin typeface="Arial Black" pitchFamily="34" charset="0"/>
                <a:cs typeface="Tahoma" pitchFamily="34" charset="0"/>
              </a:rPr>
              <a:t>energy received and </a:t>
            </a:r>
            <a:r>
              <a:rPr lang="en-US" b="1" dirty="0" smtClean="0">
                <a:latin typeface="Arial Black" pitchFamily="34" charset="0"/>
                <a:cs typeface="Tahoma" pitchFamily="34" charset="0"/>
              </a:rPr>
              <a:t>it starts </a:t>
            </a:r>
            <a:r>
              <a:rPr lang="en-US" b="1" dirty="0">
                <a:latin typeface="Arial Black" pitchFamily="34" charset="0"/>
                <a:cs typeface="Tahoma" pitchFamily="34" charset="0"/>
              </a:rPr>
              <a:t>producing electricity</a:t>
            </a:r>
            <a:r>
              <a:rPr lang="en-US" b="1" dirty="0" smtClean="0">
                <a:latin typeface="Arial Black" pitchFamily="34" charset="0"/>
                <a:cs typeface="Tahoma" pitchFamily="34" charset="0"/>
              </a:rPr>
              <a:t>.</a:t>
            </a:r>
            <a:endParaRPr lang="ca-ES" b="1" dirty="0" smtClean="0">
              <a:latin typeface="Arial Black" pitchFamily="34" charset="0"/>
              <a:cs typeface="Tahoma" pitchFamily="34" charset="0"/>
            </a:endParaRPr>
          </a:p>
        </p:txBody>
      </p:sp>
      <p:pic>
        <p:nvPicPr>
          <p:cNvPr id="4"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7" name="6 Marcador de número de diapositiva"/>
          <p:cNvSpPr>
            <a:spLocks noGrp="1"/>
          </p:cNvSpPr>
          <p:nvPr>
            <p:ph type="sldNum" sz="quarter" idx="12"/>
          </p:nvPr>
        </p:nvSpPr>
        <p:spPr/>
        <p:txBody>
          <a:bodyPr/>
          <a:lstStyle/>
          <a:p>
            <a:fld id="{49DE8E72-DAFE-4D86-B4FC-C4B92A546FEB}" type="slidenum">
              <a:rPr lang="es-ES" smtClean="0"/>
              <a:pPr/>
              <a:t>24</a:t>
            </a:fld>
            <a:endParaRPr lang="es-E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l="25195" t="27187" r="26758" b="23125"/>
          <a:stretch>
            <a:fillRect/>
          </a:stretch>
        </p:blipFill>
        <p:spPr bwMode="auto">
          <a:xfrm>
            <a:off x="1357290" y="3140968"/>
            <a:ext cx="6572296" cy="3240360"/>
          </a:xfrm>
          <a:prstGeom prst="rect">
            <a:avLst/>
          </a:prstGeom>
          <a:noFill/>
          <a:ln w="9525">
            <a:noFill/>
            <a:miter lim="800000"/>
            <a:headEnd/>
            <a:tailEnd/>
          </a:ln>
          <a:effectLst/>
        </p:spPr>
      </p:pic>
      <p:pic>
        <p:nvPicPr>
          <p:cNvPr id="4"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2" name="1 Rectángulo"/>
          <p:cNvSpPr/>
          <p:nvPr/>
        </p:nvSpPr>
        <p:spPr>
          <a:xfrm>
            <a:off x="785786" y="857232"/>
            <a:ext cx="7786742" cy="2031325"/>
          </a:xfrm>
          <a:prstGeom prst="rect">
            <a:avLst/>
          </a:prstGeom>
        </p:spPr>
        <p:txBody>
          <a:bodyPr wrap="square">
            <a:spAutoFit/>
          </a:bodyPr>
          <a:lstStyle/>
          <a:p>
            <a:pPr algn="just"/>
            <a:r>
              <a:rPr lang="es-ES" b="1" i="1" dirty="0" smtClean="0">
                <a:solidFill>
                  <a:srgbClr val="0070C0"/>
                </a:solidFill>
                <a:latin typeface="Arial Black" pitchFamily="34" charset="0"/>
                <a:cs typeface="Tahoma" pitchFamily="34" charset="0"/>
              </a:rPr>
              <a:t> </a:t>
            </a:r>
            <a:r>
              <a:rPr lang="en-US" b="1" dirty="0">
                <a:latin typeface="Arial Black" pitchFamily="34" charset="0"/>
                <a:cs typeface="Tahoma" pitchFamily="34" charset="0"/>
              </a:rPr>
              <a:t>From that moment, the air expands and transmits kinetic energy to the </a:t>
            </a:r>
            <a:r>
              <a:rPr lang="en-US" b="1" dirty="0" smtClean="0">
                <a:solidFill>
                  <a:schemeClr val="accent2"/>
                </a:solidFill>
                <a:latin typeface="Arial Black" pitchFamily="34" charset="0"/>
                <a:cs typeface="Tahoma" pitchFamily="34" charset="0"/>
              </a:rPr>
              <a:t>motor turbine</a:t>
            </a:r>
            <a:r>
              <a:rPr lang="en-US" b="1" dirty="0">
                <a:latin typeface="Arial Black" pitchFamily="34" charset="0"/>
                <a:cs typeface="Tahoma" pitchFamily="34" charset="0"/>
              </a:rPr>
              <a:t> </a:t>
            </a:r>
            <a:r>
              <a:rPr lang="en-US" b="1" dirty="0" smtClean="0">
                <a:latin typeface="Arial Black" pitchFamily="34" charset="0"/>
                <a:cs typeface="Tahoma" pitchFamily="34" charset="0"/>
              </a:rPr>
              <a:t>already on and </a:t>
            </a:r>
            <a:r>
              <a:rPr lang="en-US" b="1" dirty="0">
                <a:latin typeface="Arial Black" pitchFamily="34" charset="0"/>
                <a:cs typeface="Tahoma" pitchFamily="34" charset="0"/>
              </a:rPr>
              <a:t>throws </a:t>
            </a:r>
            <a:r>
              <a:rPr lang="en-US" b="1" dirty="0" smtClean="0">
                <a:latin typeface="Arial Black" pitchFamily="34" charset="0"/>
                <a:cs typeface="Tahoma" pitchFamily="34" charset="0"/>
              </a:rPr>
              <a:t>it </a:t>
            </a:r>
            <a:r>
              <a:rPr lang="en-US" b="1" dirty="0">
                <a:latin typeface="Arial Black" pitchFamily="34" charset="0"/>
                <a:cs typeface="Tahoma" pitchFamily="34" charset="0"/>
              </a:rPr>
              <a:t>to the A side of the </a:t>
            </a:r>
            <a:r>
              <a:rPr lang="en-US" b="1" dirty="0">
                <a:solidFill>
                  <a:srgbClr val="C0504D"/>
                </a:solidFill>
                <a:latin typeface="Arial Black" pitchFamily="34" charset="0"/>
                <a:cs typeface="Tahoma" pitchFamily="34" charset="0"/>
              </a:rPr>
              <a:t>drum</a:t>
            </a:r>
            <a:r>
              <a:rPr lang="en-US" b="1" dirty="0">
                <a:latin typeface="Arial Black" pitchFamily="34" charset="0"/>
                <a:cs typeface="Tahoma" pitchFamily="34" charset="0"/>
              </a:rPr>
              <a:t>. The </a:t>
            </a:r>
            <a:r>
              <a:rPr lang="en-US" b="1" dirty="0" smtClean="0">
                <a:latin typeface="Arial Black" pitchFamily="34" charset="0"/>
                <a:cs typeface="Tahoma" pitchFamily="34" charset="0"/>
              </a:rPr>
              <a:t>air, already hot, continue on taking </a:t>
            </a:r>
            <a:r>
              <a:rPr lang="en-US" b="1" dirty="0">
                <a:latin typeface="Arial Black" pitchFamily="34" charset="0"/>
                <a:cs typeface="Tahoma" pitchFamily="34" charset="0"/>
              </a:rPr>
              <a:t>temperature and the cycle begins again at a rate regulated by a heat and pressure </a:t>
            </a:r>
            <a:r>
              <a:rPr lang="en-US" b="1" dirty="0" smtClean="0">
                <a:latin typeface="Arial Black" pitchFamily="34" charset="0"/>
                <a:cs typeface="Tahoma" pitchFamily="34" charset="0"/>
              </a:rPr>
              <a:t>sensors.</a:t>
            </a:r>
            <a:endParaRPr lang="es-ES" b="1" dirty="0">
              <a:latin typeface="Arial Black" pitchFamily="34" charset="0"/>
              <a:cs typeface="Tahoma" pitchFamily="34" charset="0"/>
            </a:endParaRPr>
          </a:p>
          <a:p>
            <a:pPr algn="just"/>
            <a:endParaRPr lang="es-ES" b="1" dirty="0" smtClean="0">
              <a:latin typeface="Arial Black" pitchFamily="34" charset="0"/>
              <a:cs typeface="Tahoma" pitchFamily="34" charset="0"/>
            </a:endParaRPr>
          </a:p>
          <a:p>
            <a:endParaRPr lang="es-ES" dirty="0"/>
          </a:p>
        </p:txBody>
      </p:sp>
      <p:sp>
        <p:nvSpPr>
          <p:cNvPr id="7" name="6 Marcador de número de diapositiva"/>
          <p:cNvSpPr>
            <a:spLocks noGrp="1"/>
          </p:cNvSpPr>
          <p:nvPr>
            <p:ph type="sldNum" sz="quarter" idx="12"/>
          </p:nvPr>
        </p:nvSpPr>
        <p:spPr/>
        <p:txBody>
          <a:bodyPr/>
          <a:lstStyle/>
          <a:p>
            <a:fld id="{49DE8E72-DAFE-4D86-B4FC-C4B92A546FEB}" type="slidenum">
              <a:rPr lang="es-ES" smtClean="0"/>
              <a:pPr/>
              <a:t>25</a:t>
            </a:fld>
            <a:endParaRPr lang="es-E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l="24023" t="27187" r="26758" b="22187"/>
          <a:stretch>
            <a:fillRect/>
          </a:stretch>
        </p:blipFill>
        <p:spPr bwMode="auto">
          <a:xfrm>
            <a:off x="1835696" y="3573016"/>
            <a:ext cx="6000792" cy="2736304"/>
          </a:xfrm>
          <a:prstGeom prst="rect">
            <a:avLst/>
          </a:prstGeom>
          <a:noFill/>
          <a:ln w="9525">
            <a:noFill/>
            <a:miter lim="800000"/>
            <a:headEnd/>
            <a:tailEnd/>
          </a:ln>
          <a:effectLst/>
        </p:spPr>
      </p:pic>
      <p:pic>
        <p:nvPicPr>
          <p:cNvPr id="5"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2" name="1 Rectángulo"/>
          <p:cNvSpPr/>
          <p:nvPr/>
        </p:nvSpPr>
        <p:spPr>
          <a:xfrm>
            <a:off x="1346333" y="476673"/>
            <a:ext cx="7474139" cy="2308324"/>
          </a:xfrm>
          <a:prstGeom prst="rect">
            <a:avLst/>
          </a:prstGeom>
        </p:spPr>
        <p:txBody>
          <a:bodyPr wrap="square">
            <a:spAutoFit/>
          </a:bodyPr>
          <a:lstStyle/>
          <a:p>
            <a:pPr algn="just"/>
            <a:r>
              <a:rPr lang="en-US" dirty="0">
                <a:latin typeface="Arial Black" pitchFamily="34" charset="0"/>
                <a:cs typeface="Tahoma" pitchFamily="34" charset="0"/>
              </a:rPr>
              <a:t>This is repeated again and again, reaching the required uniformity of the air temperature in the process.</a:t>
            </a:r>
          </a:p>
          <a:p>
            <a:pPr algn="just"/>
            <a:r>
              <a:rPr lang="en-US" dirty="0">
                <a:latin typeface="Arial Black" pitchFamily="34" charset="0"/>
                <a:cs typeface="Tahoma" pitchFamily="34" charset="0"/>
              </a:rPr>
              <a:t>We are talking about 85 cycles per second and the process will be continuous while the sunlight </a:t>
            </a:r>
            <a:r>
              <a:rPr lang="en-US" dirty="0" smtClean="0">
                <a:latin typeface="Arial Black" pitchFamily="34" charset="0"/>
                <a:cs typeface="Tahoma" pitchFamily="34" charset="0"/>
              </a:rPr>
              <a:t>is received</a:t>
            </a:r>
            <a:r>
              <a:rPr lang="en-US" dirty="0">
                <a:latin typeface="Arial Black" pitchFamily="34" charset="0"/>
                <a:cs typeface="Tahoma" pitchFamily="34" charset="0"/>
              </a:rPr>
              <a:t>. If it is missing, output is controlled automatically by a computerized system that injects fuel allowing </a:t>
            </a:r>
            <a:r>
              <a:rPr lang="en-US" dirty="0" smtClean="0">
                <a:latin typeface="Arial Black" pitchFamily="34" charset="0"/>
                <a:cs typeface="Tahoma" pitchFamily="34" charset="0"/>
              </a:rPr>
              <a:t>a stable </a:t>
            </a:r>
            <a:r>
              <a:rPr lang="en-US" dirty="0">
                <a:latin typeface="Arial Black" pitchFamily="34" charset="0"/>
                <a:cs typeface="Tahoma" pitchFamily="34" charset="0"/>
              </a:rPr>
              <a:t>production 24 hours a day, if it becomes necessary or </a:t>
            </a:r>
            <a:r>
              <a:rPr lang="en-US" dirty="0" smtClean="0">
                <a:latin typeface="Arial Black" pitchFamily="34" charset="0"/>
                <a:cs typeface="Tahoma" pitchFamily="34" charset="0"/>
              </a:rPr>
              <a:t>desirable.</a:t>
            </a:r>
          </a:p>
        </p:txBody>
      </p:sp>
      <p:pic>
        <p:nvPicPr>
          <p:cNvPr id="7"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0" y="73847"/>
            <a:ext cx="1357322" cy="1357322"/>
          </a:xfrm>
          <a:prstGeom prst="rect">
            <a:avLst/>
          </a:prstGeom>
          <a:noFill/>
        </p:spPr>
      </p:pic>
      <p:sp>
        <p:nvSpPr>
          <p:cNvPr id="9" name="8 Marcador de número de diapositiva"/>
          <p:cNvSpPr>
            <a:spLocks noGrp="1"/>
          </p:cNvSpPr>
          <p:nvPr>
            <p:ph type="sldNum" sz="quarter" idx="12"/>
          </p:nvPr>
        </p:nvSpPr>
        <p:spPr/>
        <p:txBody>
          <a:bodyPr/>
          <a:lstStyle/>
          <a:p>
            <a:fld id="{49DE8E72-DAFE-4D86-B4FC-C4B92A546FEB}" type="slidenum">
              <a:rPr lang="es-ES" smtClean="0"/>
              <a:pPr/>
              <a:t>26</a:t>
            </a:fld>
            <a:endParaRPr lang="es-E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p:cNvPicPr>
            <a:picLocks noChangeAspect="1" noChangeArrowheads="1"/>
          </p:cNvPicPr>
          <p:nvPr/>
        </p:nvPicPr>
        <p:blipFill>
          <a:blip r:embed="rId2" cstate="print"/>
          <a:srcRect/>
          <a:stretch>
            <a:fillRect/>
          </a:stretch>
        </p:blipFill>
        <p:spPr bwMode="auto">
          <a:xfrm>
            <a:off x="4752995" y="4221087"/>
            <a:ext cx="2676525" cy="2431269"/>
          </a:xfrm>
          <a:prstGeom prst="rect">
            <a:avLst/>
          </a:prstGeom>
          <a:noFill/>
          <a:ln w="9525">
            <a:noFill/>
            <a:miter lim="800000"/>
            <a:headEnd/>
            <a:tailEnd/>
          </a:ln>
          <a:effectLst/>
        </p:spPr>
      </p:pic>
      <p:pic>
        <p:nvPicPr>
          <p:cNvPr id="49154" name="Picture 2" descr="http://www.redtienda.com/blog/wp-content/uploads/2011/05/revision.jpg"/>
          <p:cNvPicPr>
            <a:picLocks noChangeAspect="1" noChangeArrowheads="1"/>
          </p:cNvPicPr>
          <p:nvPr/>
        </p:nvPicPr>
        <p:blipFill>
          <a:blip r:embed="rId3" cstate="print"/>
          <a:srcRect/>
          <a:stretch>
            <a:fillRect/>
          </a:stretch>
        </p:blipFill>
        <p:spPr bwMode="auto">
          <a:xfrm>
            <a:off x="850122" y="4077072"/>
            <a:ext cx="3581402" cy="2737212"/>
          </a:xfrm>
          <a:prstGeom prst="rect">
            <a:avLst/>
          </a:prstGeom>
          <a:noFill/>
        </p:spPr>
      </p:pic>
      <p:pic>
        <p:nvPicPr>
          <p:cNvPr id="7" name="Picture 3" descr="C:\Documents and Settings\Administrador\Escritorio\Energía SOLAR\Logotipo JVR.bmp"/>
          <p:cNvPicPr>
            <a:picLocks noChangeAspect="1" noChangeArrowheads="1"/>
          </p:cNvPicPr>
          <p:nvPr/>
        </p:nvPicPr>
        <p:blipFill>
          <a:blip r:embed="rId4" cstate="print"/>
          <a:srcRect l="14677" r="16340" b="15467"/>
          <a:stretch>
            <a:fillRect/>
          </a:stretch>
        </p:blipFill>
        <p:spPr bwMode="auto">
          <a:xfrm>
            <a:off x="-32" y="-24"/>
            <a:ext cx="1357322" cy="1357322"/>
          </a:xfrm>
          <a:prstGeom prst="rect">
            <a:avLst/>
          </a:prstGeom>
          <a:noFill/>
        </p:spPr>
      </p:pic>
      <p:sp>
        <p:nvSpPr>
          <p:cNvPr id="4" name="3 Rectángulo"/>
          <p:cNvSpPr/>
          <p:nvPr/>
        </p:nvSpPr>
        <p:spPr>
          <a:xfrm>
            <a:off x="642910" y="1052736"/>
            <a:ext cx="7929618" cy="3693319"/>
          </a:xfrm>
          <a:prstGeom prst="rect">
            <a:avLst/>
          </a:prstGeom>
        </p:spPr>
        <p:txBody>
          <a:bodyPr wrap="square">
            <a:spAutoFit/>
          </a:bodyPr>
          <a:lstStyle/>
          <a:p>
            <a:pPr marL="0" lvl="2" algn="just"/>
            <a:endParaRPr lang="es-ES" b="1" dirty="0" smtClean="0">
              <a:latin typeface="Arial Black" pitchFamily="34" charset="0"/>
              <a:cs typeface="Tahoma" pitchFamily="34" charset="0"/>
            </a:endParaRPr>
          </a:p>
          <a:p>
            <a:pPr marL="0" lvl="2" algn="just"/>
            <a:r>
              <a:rPr lang="en-US" b="1" dirty="0">
                <a:latin typeface="Arial Black" pitchFamily="34" charset="0"/>
                <a:cs typeface="Tahoma" pitchFamily="34" charset="0"/>
              </a:rPr>
              <a:t>The components and materials </a:t>
            </a:r>
            <a:r>
              <a:rPr lang="en-US" b="1" dirty="0" smtClean="0">
                <a:latin typeface="Arial Black" pitchFamily="34" charset="0"/>
                <a:cs typeface="Tahoma" pitchFamily="34" charset="0"/>
              </a:rPr>
              <a:t>with which the JVR turbine is created, are high </a:t>
            </a:r>
            <a:r>
              <a:rPr lang="en-US" b="1" dirty="0">
                <a:latin typeface="Arial Black" pitchFamily="34" charset="0"/>
                <a:cs typeface="Tahoma" pitchFamily="34" charset="0"/>
              </a:rPr>
              <a:t>quality and high </a:t>
            </a:r>
            <a:r>
              <a:rPr lang="en-US" b="1" dirty="0" smtClean="0">
                <a:latin typeface="Arial Black" pitchFamily="34" charset="0"/>
                <a:cs typeface="Tahoma" pitchFamily="34" charset="0"/>
              </a:rPr>
              <a:t>resistance. </a:t>
            </a:r>
            <a:r>
              <a:rPr lang="en-US" b="1" dirty="0">
                <a:latin typeface="Arial Black" pitchFamily="34" charset="0"/>
                <a:cs typeface="Tahoma" pitchFamily="34" charset="0"/>
              </a:rPr>
              <a:t>All mechanical and movable parts are:</a:t>
            </a:r>
          </a:p>
          <a:p>
            <a:pPr marL="0" lvl="2" algn="just"/>
            <a:endParaRPr lang="en-US" b="1" dirty="0">
              <a:latin typeface="Arial Black" pitchFamily="34" charset="0"/>
              <a:cs typeface="Tahoma" pitchFamily="34" charset="0"/>
            </a:endParaRPr>
          </a:p>
          <a:p>
            <a:pPr marL="285750" lvl="2" indent="-285750" algn="just">
              <a:buFont typeface="Arial"/>
              <a:buChar char="•"/>
            </a:pPr>
            <a:r>
              <a:rPr lang="en-US" b="1" dirty="0" smtClean="0">
                <a:latin typeface="Arial Black" pitchFamily="34" charset="0"/>
                <a:cs typeface="Tahoma" pitchFamily="34" charset="0"/>
              </a:rPr>
              <a:t>	</a:t>
            </a:r>
            <a:r>
              <a:rPr lang="en-US" b="1" dirty="0">
                <a:latin typeface="Arial Black" pitchFamily="34" charset="0"/>
                <a:cs typeface="Tahoma" pitchFamily="34" charset="0"/>
              </a:rPr>
              <a:t>H</a:t>
            </a:r>
            <a:r>
              <a:rPr lang="en-US" b="1" dirty="0" smtClean="0">
                <a:latin typeface="Arial Black" pitchFamily="34" charset="0"/>
                <a:cs typeface="Tahoma" pitchFamily="34" charset="0"/>
              </a:rPr>
              <a:t>igh </a:t>
            </a:r>
            <a:r>
              <a:rPr lang="en-US" b="1" dirty="0">
                <a:latin typeface="Arial Black" pitchFamily="34" charset="0"/>
                <a:cs typeface="Tahoma" pitchFamily="34" charset="0"/>
              </a:rPr>
              <a:t>engineering</a:t>
            </a:r>
          </a:p>
          <a:p>
            <a:pPr marL="285750" lvl="2" indent="-285750" algn="just">
              <a:buFont typeface="Arial"/>
              <a:buChar char="•"/>
            </a:pPr>
            <a:r>
              <a:rPr lang="en-US" b="1" dirty="0">
                <a:latin typeface="Arial Black" pitchFamily="34" charset="0"/>
                <a:cs typeface="Tahoma" pitchFamily="34" charset="0"/>
              </a:rPr>
              <a:t> </a:t>
            </a:r>
            <a:r>
              <a:rPr lang="en-US" b="1" dirty="0" smtClean="0">
                <a:latin typeface="Arial Black" pitchFamily="34" charset="0"/>
                <a:cs typeface="Tahoma" pitchFamily="34" charset="0"/>
              </a:rPr>
              <a:t>	High </a:t>
            </a:r>
            <a:r>
              <a:rPr lang="en-US" b="1" dirty="0">
                <a:latin typeface="Arial Black" pitchFamily="34" charset="0"/>
                <a:cs typeface="Tahoma" pitchFamily="34" charset="0"/>
              </a:rPr>
              <a:t>resistance to expansion and high temperatures</a:t>
            </a:r>
          </a:p>
          <a:p>
            <a:pPr marL="285750" lvl="2" indent="-285750" algn="just">
              <a:buFont typeface="Arial"/>
              <a:buChar char="•"/>
            </a:pPr>
            <a:r>
              <a:rPr lang="en-US" b="1" dirty="0">
                <a:latin typeface="Arial Black" pitchFamily="34" charset="0"/>
                <a:cs typeface="Tahoma" pitchFamily="34" charset="0"/>
              </a:rPr>
              <a:t>  </a:t>
            </a:r>
            <a:r>
              <a:rPr lang="en-US" b="1" dirty="0" smtClean="0">
                <a:latin typeface="Arial Black" pitchFamily="34" charset="0"/>
                <a:cs typeface="Tahoma" pitchFamily="34" charset="0"/>
              </a:rPr>
              <a:t>	High thermal and cooling conductivity.</a:t>
            </a:r>
          </a:p>
          <a:p>
            <a:pPr marL="285750" lvl="2" indent="-285750" algn="just">
              <a:buFont typeface="Arial"/>
              <a:buChar char="•"/>
            </a:pPr>
            <a:endParaRPr lang="en-US" b="1" dirty="0">
              <a:latin typeface="Arial Black" pitchFamily="34" charset="0"/>
              <a:cs typeface="Tahoma" pitchFamily="34" charset="0"/>
            </a:endParaRPr>
          </a:p>
          <a:p>
            <a:pPr marL="0" lvl="2" algn="just"/>
            <a:r>
              <a:rPr lang="en-US" b="1" dirty="0">
                <a:latin typeface="Arial Black" pitchFamily="34" charset="0"/>
                <a:cs typeface="Tahoma" pitchFamily="34" charset="0"/>
              </a:rPr>
              <a:t>  </a:t>
            </a:r>
            <a:r>
              <a:rPr lang="en-US" b="1" dirty="0" smtClean="0">
                <a:latin typeface="Arial Black" pitchFamily="34" charset="0"/>
                <a:cs typeface="Tahoma" pitchFamily="34" charset="0"/>
              </a:rPr>
              <a:t>That is why there will only </a:t>
            </a:r>
            <a:r>
              <a:rPr lang="en-US" b="1" dirty="0">
                <a:latin typeface="Arial Black" pitchFamily="34" charset="0"/>
                <a:cs typeface="Tahoma" pitchFamily="34" charset="0"/>
              </a:rPr>
              <a:t>require two annual reviews.</a:t>
            </a:r>
            <a:endParaRPr lang="es-ES" b="1" dirty="0" smtClean="0">
              <a:latin typeface="Arial Black" pitchFamily="34" charset="0"/>
              <a:cs typeface="Tahoma" pitchFamily="34" charset="0"/>
            </a:endParaRPr>
          </a:p>
          <a:p>
            <a:pPr marL="0" lvl="2" algn="just"/>
            <a:endParaRPr lang="es-ES" b="1" dirty="0">
              <a:latin typeface="Arial Black" pitchFamily="34" charset="0"/>
              <a:cs typeface="Tahoma" pitchFamily="34" charset="0"/>
            </a:endParaRPr>
          </a:p>
          <a:p>
            <a:pPr algn="just"/>
            <a:endParaRPr lang="es-ES" b="1" i="1" dirty="0" smtClean="0">
              <a:solidFill>
                <a:srgbClr val="0070C0"/>
              </a:solidFill>
              <a:latin typeface="Arial Black" pitchFamily="34" charset="0"/>
              <a:cs typeface="Tahoma" pitchFamily="34" charset="0"/>
            </a:endParaRPr>
          </a:p>
          <a:p>
            <a:pPr lvl="2"/>
            <a:endParaRPr lang="es-ES" b="1" i="1" dirty="0" smtClean="0">
              <a:solidFill>
                <a:srgbClr val="0070C0"/>
              </a:solidFill>
              <a:latin typeface="Arial Black" pitchFamily="34" charset="0"/>
              <a:cs typeface="Tahoma" pitchFamily="34" charset="0"/>
            </a:endParaRPr>
          </a:p>
        </p:txBody>
      </p:sp>
      <p:sp>
        <p:nvSpPr>
          <p:cNvPr id="9" name="8 Rectángulo redondeado"/>
          <p:cNvSpPr/>
          <p:nvPr/>
        </p:nvSpPr>
        <p:spPr>
          <a:xfrm>
            <a:off x="2571736" y="357166"/>
            <a:ext cx="3857652"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effectLst>
                  <a:outerShdw blurRad="38100" dist="38100" dir="2700000" algn="tl">
                    <a:srgbClr val="000000">
                      <a:alpha val="43137"/>
                    </a:srgbClr>
                  </a:outerShdw>
                </a:effectLst>
              </a:rPr>
              <a:t>MAINTENANCE</a:t>
            </a:r>
            <a:endParaRPr lang="es-ES" sz="2400" b="1" dirty="0">
              <a:effectLst>
                <a:outerShdw blurRad="38100" dist="38100" dir="2700000" algn="tl">
                  <a:srgbClr val="000000">
                    <a:alpha val="43137"/>
                  </a:srgbClr>
                </a:outerShdw>
              </a:effectLst>
            </a:endParaRPr>
          </a:p>
        </p:txBody>
      </p:sp>
      <p:sp>
        <p:nvSpPr>
          <p:cNvPr id="11" name="10 Marcador de número de diapositiva"/>
          <p:cNvSpPr>
            <a:spLocks noGrp="1"/>
          </p:cNvSpPr>
          <p:nvPr>
            <p:ph type="sldNum" sz="quarter" idx="12"/>
          </p:nvPr>
        </p:nvSpPr>
        <p:spPr/>
        <p:txBody>
          <a:bodyPr/>
          <a:lstStyle/>
          <a:p>
            <a:fld id="{49DE8E72-DAFE-4D86-B4FC-C4B92A546FEB}" type="slidenum">
              <a:rPr lang="es-ES" smtClean="0"/>
              <a:pPr/>
              <a:t>27</a:t>
            </a:fld>
            <a:endParaRPr lang="es-E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dor\Escritorio\Energía SOLAR\Captador y turbina5.jpg"/>
          <p:cNvPicPr>
            <a:picLocks noChangeAspect="1" noChangeArrowheads="1"/>
          </p:cNvPicPr>
          <p:nvPr/>
        </p:nvPicPr>
        <p:blipFill>
          <a:blip r:embed="rId2" cstate="print"/>
          <a:srcRect/>
          <a:stretch>
            <a:fillRect/>
          </a:stretch>
        </p:blipFill>
        <p:spPr bwMode="auto">
          <a:xfrm>
            <a:off x="119650" y="561109"/>
            <a:ext cx="9023040" cy="6261196"/>
          </a:xfrm>
          <a:prstGeom prst="rect">
            <a:avLst/>
          </a:prstGeom>
          <a:noFill/>
        </p:spPr>
      </p:pic>
      <p:sp>
        <p:nvSpPr>
          <p:cNvPr id="2" name="1 Marcador de número de diapositiva"/>
          <p:cNvSpPr>
            <a:spLocks noGrp="1"/>
          </p:cNvSpPr>
          <p:nvPr>
            <p:ph type="sldNum" sz="quarter" idx="12"/>
          </p:nvPr>
        </p:nvSpPr>
        <p:spPr/>
        <p:txBody>
          <a:bodyPr/>
          <a:lstStyle/>
          <a:p>
            <a:fld id="{49DE8E72-DAFE-4D86-B4FC-C4B92A546FEB}" type="slidenum">
              <a:rPr lang="es-ES" smtClean="0"/>
              <a:pPr/>
              <a:t>28</a:t>
            </a:fld>
            <a:endParaRPr lang="es-ES"/>
          </a:p>
        </p:txBody>
      </p:sp>
      <p:pic>
        <p:nvPicPr>
          <p:cNvPr id="4"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3" name="CuadroTexto 2"/>
          <p:cNvSpPr txBox="1"/>
          <p:nvPr/>
        </p:nvSpPr>
        <p:spPr>
          <a:xfrm>
            <a:off x="1835696" y="214290"/>
            <a:ext cx="4717504" cy="369332"/>
          </a:xfrm>
          <a:prstGeom prst="rect">
            <a:avLst/>
          </a:prstGeom>
          <a:noFill/>
        </p:spPr>
        <p:txBody>
          <a:bodyPr wrap="square" rtlCol="0">
            <a:spAutoFit/>
          </a:bodyPr>
          <a:lstStyle/>
          <a:p>
            <a:pPr algn="ctr"/>
            <a:r>
              <a:rPr lang="en-US" dirty="0" smtClean="0"/>
              <a:t>JVR’s turbine simple diagram</a:t>
            </a:r>
            <a:endParaRPr lang="es-E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pic>
        <p:nvPicPr>
          <p:cNvPr id="5" name="4 Imagen" descr="C:\Users\jonásw7\Downloads\sistema de inyección JVR para su turbina de 24 horas2.jpg"/>
          <p:cNvPicPr/>
          <p:nvPr/>
        </p:nvPicPr>
        <p:blipFill>
          <a:blip r:embed="rId3" cstate="print">
            <a:extLst>
              <a:ext uri="{28A0092B-C50C-407E-A947-70E740481C1C}">
                <a14:useLocalDpi xmlns:a14="http://schemas.microsoft.com/office/drawing/2010/main" val="0"/>
              </a:ext>
            </a:extLst>
          </a:blip>
          <a:srcRect t="22807" b="15789"/>
          <a:stretch>
            <a:fillRect/>
          </a:stretch>
        </p:blipFill>
        <p:spPr bwMode="auto">
          <a:xfrm>
            <a:off x="0" y="2780928"/>
            <a:ext cx="9144000" cy="2791212"/>
          </a:xfrm>
          <a:prstGeom prst="rect">
            <a:avLst/>
          </a:prstGeom>
          <a:noFill/>
          <a:ln>
            <a:noFill/>
          </a:ln>
        </p:spPr>
      </p:pic>
      <p:sp>
        <p:nvSpPr>
          <p:cNvPr id="7" name="6 Marcador de número de diapositiva"/>
          <p:cNvSpPr>
            <a:spLocks noGrp="1"/>
          </p:cNvSpPr>
          <p:nvPr>
            <p:ph type="sldNum" sz="quarter" idx="12"/>
          </p:nvPr>
        </p:nvSpPr>
        <p:spPr/>
        <p:txBody>
          <a:bodyPr/>
          <a:lstStyle/>
          <a:p>
            <a:fld id="{49DE8E72-DAFE-4D86-B4FC-C4B92A546FEB}" type="slidenum">
              <a:rPr lang="es-ES" smtClean="0"/>
              <a:pPr/>
              <a:t>29</a:t>
            </a:fld>
            <a:endParaRPr lang="es-ES"/>
          </a:p>
        </p:txBody>
      </p:sp>
      <p:sp>
        <p:nvSpPr>
          <p:cNvPr id="4" name="CuadroTexto 3"/>
          <p:cNvSpPr txBox="1"/>
          <p:nvPr/>
        </p:nvSpPr>
        <p:spPr>
          <a:xfrm>
            <a:off x="1763688" y="1079634"/>
            <a:ext cx="4392488" cy="646331"/>
          </a:xfrm>
          <a:prstGeom prst="rect">
            <a:avLst/>
          </a:prstGeom>
          <a:noFill/>
        </p:spPr>
        <p:txBody>
          <a:bodyPr wrap="square" rtlCol="0">
            <a:spAutoFit/>
          </a:bodyPr>
          <a:lstStyle/>
          <a:p>
            <a:pPr algn="ctr"/>
            <a:r>
              <a:rPr lang="en-US" b="1" dirty="0"/>
              <a:t>System to reheat the air and inject fuel in hours without sun</a:t>
            </a:r>
            <a:endParaRPr lang="es-ES"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4348" y="1287244"/>
            <a:ext cx="7786681" cy="4893648"/>
          </a:xfrm>
          <a:prstGeom prst="rect">
            <a:avLst/>
          </a:prstGeom>
        </p:spPr>
        <p:txBody>
          <a:bodyPr wrap="square">
            <a:spAutoFit/>
          </a:bodyPr>
          <a:lstStyle/>
          <a:p>
            <a:r>
              <a:rPr lang="es-ES" sz="3200" b="1" u="sng" dirty="0" smtClean="0">
                <a:effectLst>
                  <a:outerShdw blurRad="38100" dist="38100" dir="2700000" algn="tl">
                    <a:srgbClr val="000000">
                      <a:alpha val="43137"/>
                    </a:srgbClr>
                  </a:outerShdw>
                </a:effectLst>
                <a:latin typeface="Arial Black" pitchFamily="34" charset="0"/>
                <a:cs typeface="Tahoma" pitchFamily="34" charset="0"/>
              </a:rPr>
              <a:t>THE SUN</a:t>
            </a:r>
          </a:p>
          <a:p>
            <a:pPr algn="just"/>
            <a:endParaRPr lang="es-ES" sz="3200" b="1" dirty="0" smtClean="0">
              <a:effectLst>
                <a:outerShdw blurRad="38100" dist="38100" dir="2700000" algn="tl">
                  <a:srgbClr val="000000">
                    <a:alpha val="43137"/>
                  </a:srgbClr>
                </a:outerShdw>
              </a:effectLst>
              <a:latin typeface="Arial Black" pitchFamily="34" charset="0"/>
              <a:cs typeface="Tahoma" pitchFamily="34" charset="0"/>
            </a:endParaRPr>
          </a:p>
          <a:p>
            <a:pPr algn="just"/>
            <a:r>
              <a:rPr lang="es-ES" b="1" dirty="0" smtClean="0">
                <a:effectLst>
                  <a:outerShdw blurRad="38100" dist="38100" dir="2700000" algn="tl">
                    <a:srgbClr val="000000">
                      <a:alpha val="43137"/>
                    </a:srgbClr>
                  </a:outerShdw>
                </a:effectLst>
                <a:latin typeface="Arial Black" pitchFamily="34" charset="0"/>
                <a:cs typeface="Tahoma" pitchFamily="34" charset="0"/>
              </a:rPr>
              <a:t>in </a:t>
            </a:r>
            <a:r>
              <a:rPr lang="es-ES" b="1" dirty="0" err="1" smtClean="0">
                <a:effectLst>
                  <a:outerShdw blurRad="38100" dist="38100" dir="2700000" algn="tl">
                    <a:srgbClr val="000000">
                      <a:alpha val="43137"/>
                    </a:srgbClr>
                  </a:outerShdw>
                </a:effectLst>
                <a:latin typeface="Arial Black" pitchFamily="34" charset="0"/>
                <a:cs typeface="Tahoma" pitchFamily="34" charset="0"/>
              </a:rPr>
              <a:t>front</a:t>
            </a:r>
            <a:r>
              <a:rPr lang="es-ES" b="1" dirty="0" smtClean="0">
                <a:effectLst>
                  <a:outerShdw blurRad="38100" dist="38100" dir="2700000" algn="tl">
                    <a:srgbClr val="000000">
                      <a:alpha val="43137"/>
                    </a:srgbClr>
                  </a:outerShdw>
                </a:effectLst>
                <a:latin typeface="Arial Black" pitchFamily="34" charset="0"/>
                <a:cs typeface="Tahoma" pitchFamily="34" charset="0"/>
              </a:rPr>
              <a:t> of </a:t>
            </a:r>
            <a:r>
              <a:rPr lang="es-ES" b="1" dirty="0" err="1" smtClean="0">
                <a:effectLst>
                  <a:outerShdw blurRad="38100" dist="38100" dir="2700000" algn="tl">
                    <a:srgbClr val="000000">
                      <a:alpha val="43137"/>
                    </a:srgbClr>
                  </a:outerShdw>
                </a:effectLst>
                <a:latin typeface="Arial Black" pitchFamily="34" charset="0"/>
                <a:cs typeface="Tahoma" pitchFamily="34" charset="0"/>
              </a:rPr>
              <a:t>us</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we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have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got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biggest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energy</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source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that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man</a:t>
            </a:r>
            <a:r>
              <a:rPr lang="es-ES" b="1" dirty="0" smtClean="0">
                <a:effectLst>
                  <a:outerShdw blurRad="38100" dist="38100" dir="2700000" algn="tl">
                    <a:srgbClr val="000000">
                      <a:alpha val="43137"/>
                    </a:srgbClr>
                  </a:outerShdw>
                </a:effectLst>
                <a:latin typeface="Arial Black" pitchFamily="34" charset="0"/>
                <a:cs typeface="Tahoma" pitchFamily="34" charset="0"/>
              </a:rPr>
              <a:t> has </a:t>
            </a:r>
            <a:r>
              <a:rPr lang="es-ES" b="1" dirty="0" err="1" smtClean="0">
                <a:effectLst>
                  <a:outerShdw blurRad="38100" dist="38100" dir="2700000" algn="tl">
                    <a:srgbClr val="000000">
                      <a:alpha val="43137"/>
                    </a:srgbClr>
                  </a:outerShdw>
                </a:effectLst>
                <a:latin typeface="Arial Black" pitchFamily="34" charset="0"/>
                <a:cs typeface="Tahoma" pitchFamily="34" charset="0"/>
              </a:rPr>
              <a:t>ever</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known</a:t>
            </a:r>
            <a:r>
              <a:rPr lang="es-ES" b="1" dirty="0" smtClean="0">
                <a:effectLst>
                  <a:outerShdw blurRad="38100" dist="38100" dir="2700000" algn="tl">
                    <a:srgbClr val="000000">
                      <a:alpha val="43137"/>
                    </a:srgbClr>
                  </a:outerShdw>
                </a:effectLst>
                <a:latin typeface="Arial Black" pitchFamily="34" charset="0"/>
                <a:cs typeface="Tahoma" pitchFamily="34" charset="0"/>
              </a:rPr>
              <a:t>. A </a:t>
            </a:r>
            <a:r>
              <a:rPr lang="es-ES" b="1" dirty="0" err="1" smtClean="0">
                <a:effectLst>
                  <a:outerShdw blurRad="38100" dist="38100" dir="2700000" algn="tl">
                    <a:srgbClr val="000000">
                      <a:alpha val="43137"/>
                    </a:srgbClr>
                  </a:outerShdw>
                </a:effectLst>
                <a:latin typeface="Arial Black" pitchFamily="34" charset="0"/>
                <a:cs typeface="Tahoma" pitchFamily="34" charset="0"/>
              </a:rPr>
              <a:t>star</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that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not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only</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provides</a:t>
            </a:r>
            <a:r>
              <a:rPr lang="es-ES" b="1" dirty="0" smtClean="0">
                <a:effectLst>
                  <a:outerShdw blurRad="38100" dist="38100" dir="2700000" algn="tl">
                    <a:srgbClr val="000000">
                      <a:alpha val="43137"/>
                    </a:srgbClr>
                  </a:outerShdw>
                </a:effectLst>
                <a:latin typeface="Arial Black" pitchFamily="34" charset="0"/>
                <a:cs typeface="Tahoma" pitchFamily="34" charset="0"/>
              </a:rPr>
              <a:t> light and </a:t>
            </a:r>
            <a:r>
              <a:rPr lang="es-ES" b="1" dirty="0" err="1" smtClean="0">
                <a:effectLst>
                  <a:outerShdw blurRad="38100" dist="38100" dir="2700000" algn="tl">
                    <a:srgbClr val="000000">
                      <a:alpha val="43137"/>
                    </a:srgbClr>
                  </a:outerShdw>
                </a:effectLst>
                <a:latin typeface="Arial Black" pitchFamily="34" charset="0"/>
                <a:cs typeface="Tahoma" pitchFamily="34" charset="0"/>
              </a:rPr>
              <a:t>warm</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but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also</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is</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constantly</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emitting</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hundreds</a:t>
            </a:r>
            <a:r>
              <a:rPr lang="es-ES" b="1" dirty="0" smtClean="0">
                <a:effectLst>
                  <a:outerShdw blurRad="38100" dist="38100" dir="2700000" algn="tl">
                    <a:srgbClr val="000000">
                      <a:alpha val="43137"/>
                    </a:srgbClr>
                  </a:outerShdw>
                </a:effectLst>
                <a:latin typeface="Arial Black" pitchFamily="34" charset="0"/>
                <a:cs typeface="Tahoma" pitchFamily="34" charset="0"/>
              </a:rPr>
              <a:t> of </a:t>
            </a:r>
            <a:r>
              <a:rPr lang="es-ES" b="1" dirty="0" err="1" smtClean="0">
                <a:effectLst>
                  <a:outerShdw blurRad="38100" dist="38100" dir="2700000" algn="tl">
                    <a:srgbClr val="000000">
                      <a:alpha val="43137"/>
                    </a:srgbClr>
                  </a:outerShdw>
                </a:effectLst>
                <a:latin typeface="Arial Black" pitchFamily="34" charset="0"/>
                <a:cs typeface="Tahoma" pitchFamily="34" charset="0"/>
              </a:rPr>
              <a:t>thousands</a:t>
            </a:r>
            <a:r>
              <a:rPr lang="es-ES" b="1" dirty="0" smtClean="0">
                <a:effectLst>
                  <a:outerShdw blurRad="38100" dist="38100" dir="2700000" algn="tl">
                    <a:srgbClr val="000000">
                      <a:alpha val="43137"/>
                    </a:srgbClr>
                  </a:outerShdw>
                </a:effectLst>
                <a:latin typeface="Arial Black" pitchFamily="34" charset="0"/>
                <a:cs typeface="Tahoma" pitchFamily="34" charset="0"/>
              </a:rPr>
              <a:t> of Tera Watts (Tw) </a:t>
            </a:r>
            <a:r>
              <a:rPr lang="es-ES" b="1" dirty="0" err="1" smtClean="0">
                <a:effectLst>
                  <a:outerShdw blurRad="38100" dist="38100" dir="2700000" algn="tl">
                    <a:srgbClr val="000000">
                      <a:alpha val="43137"/>
                    </a:srgbClr>
                  </a:outerShdw>
                </a:effectLst>
                <a:latin typeface="Arial Black" pitchFamily="34" charset="0"/>
                <a:cs typeface="Tahoma" pitchFamily="34" charset="0"/>
              </a:rPr>
              <a:t>that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we</a:t>
            </a:r>
            <a:r>
              <a:rPr lang="es-ES" b="1" dirty="0" smtClean="0">
                <a:effectLst>
                  <a:outerShdw blurRad="38100" dist="38100" dir="2700000" algn="tl">
                    <a:srgbClr val="000000">
                      <a:alpha val="43137"/>
                    </a:srgbClr>
                  </a:outerShdw>
                </a:effectLst>
                <a:latin typeface="Arial Black" pitchFamily="34" charset="0"/>
                <a:cs typeface="Tahoma" pitchFamily="34" charset="0"/>
              </a:rPr>
              <a:t> do </a:t>
            </a:r>
            <a:r>
              <a:rPr lang="es-ES" b="1" dirty="0" err="1" smtClean="0">
                <a:effectLst>
                  <a:outerShdw blurRad="38100" dist="38100" dir="2700000" algn="tl">
                    <a:srgbClr val="000000">
                      <a:alpha val="43137"/>
                    </a:srgbClr>
                  </a:outerShdw>
                </a:effectLst>
                <a:latin typeface="Arial Black" pitchFamily="34" charset="0"/>
                <a:cs typeface="Tahoma" pitchFamily="34" charset="0"/>
              </a:rPr>
              <a:t>not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take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advantage</a:t>
            </a:r>
            <a:r>
              <a:rPr lang="es-ES" b="1" dirty="0" smtClean="0">
                <a:effectLst>
                  <a:outerShdw blurRad="38100" dist="38100" dir="2700000" algn="tl">
                    <a:srgbClr val="000000">
                      <a:alpha val="43137"/>
                    </a:srgbClr>
                  </a:outerShdw>
                </a:effectLst>
                <a:latin typeface="Arial Black" pitchFamily="34" charset="0"/>
                <a:cs typeface="Tahoma" pitchFamily="34" charset="0"/>
              </a:rPr>
              <a:t> of and </a:t>
            </a:r>
            <a:r>
              <a:rPr lang="es-ES" b="1" dirty="0" err="1" smtClean="0">
                <a:effectLst>
                  <a:outerShdw blurRad="38100" dist="38100" dir="2700000" algn="tl">
                    <a:srgbClr val="000000">
                      <a:alpha val="43137"/>
                    </a:srgbClr>
                  </a:outerShdw>
                </a:effectLst>
                <a:latin typeface="Arial Black" pitchFamily="34" charset="0"/>
                <a:cs typeface="Tahoma" pitchFamily="34" charset="0"/>
              </a:rPr>
              <a:t>that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could</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solve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all</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energy</a:t>
            </a:r>
            <a:r>
              <a:rPr lang="es-ES" b="1" dirty="0" smtClean="0">
                <a:effectLst>
                  <a:outerShdw blurRad="38100" dist="38100" dir="2700000" algn="tl">
                    <a:srgbClr val="000000">
                      <a:alpha val="43137"/>
                    </a:srgbClr>
                  </a:outerShdw>
                </a:effectLst>
                <a:latin typeface="Arial Black" pitchFamily="34" charset="0"/>
                <a:cs typeface="Tahoma" pitchFamily="34" charset="0"/>
              </a:rPr>
              <a:t> and </a:t>
            </a:r>
            <a:r>
              <a:rPr lang="es-ES" b="1" dirty="0" err="1" smtClean="0">
                <a:effectLst>
                  <a:outerShdw blurRad="38100" dist="38100" dir="2700000" algn="tl">
                    <a:srgbClr val="000000">
                      <a:alpha val="43137"/>
                    </a:srgbClr>
                  </a:outerShdw>
                </a:effectLst>
                <a:latin typeface="Arial Black" pitchFamily="34" charset="0"/>
                <a:cs typeface="Tahoma" pitchFamily="34" charset="0"/>
              </a:rPr>
              <a:t>pollution</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problems</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that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we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suffer</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nowadays</a:t>
            </a:r>
            <a:r>
              <a:rPr lang="es-ES" b="1" dirty="0" smtClean="0">
                <a:effectLst>
                  <a:outerShdw blurRad="38100" dist="38100" dir="2700000" algn="tl">
                    <a:srgbClr val="000000">
                      <a:alpha val="43137"/>
                    </a:srgbClr>
                  </a:outerShdw>
                </a:effectLst>
                <a:latin typeface="Arial Black" pitchFamily="34" charset="0"/>
                <a:cs typeface="Tahoma" pitchFamily="34" charset="0"/>
              </a:rPr>
              <a:t> in </a:t>
            </a:r>
            <a:r>
              <a:rPr lang="es-ES" b="1" dirty="0" err="1" smtClean="0">
                <a:effectLst>
                  <a:outerShdw blurRad="38100" dist="38100" dir="2700000" algn="tl">
                    <a:srgbClr val="000000">
                      <a:alpha val="43137"/>
                    </a:srgbClr>
                  </a:outerShdw>
                </a:effectLst>
                <a:latin typeface="Arial Black" pitchFamily="34" charset="0"/>
                <a:cs typeface="Tahoma" pitchFamily="34" charset="0"/>
              </a:rPr>
              <a:t>the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Earth</a:t>
            </a:r>
            <a:r>
              <a:rPr lang="es-ES" b="1" dirty="0" smtClean="0">
                <a:effectLst>
                  <a:outerShdw blurRad="38100" dist="38100" dir="2700000" algn="tl">
                    <a:srgbClr val="000000">
                      <a:alpha val="43137"/>
                    </a:srgbClr>
                  </a:outerShdw>
                </a:effectLst>
                <a:latin typeface="Arial Black" pitchFamily="34" charset="0"/>
                <a:cs typeface="Tahoma" pitchFamily="34" charset="0"/>
              </a:rPr>
              <a:t>.</a:t>
            </a:r>
          </a:p>
          <a:p>
            <a:pPr algn="just"/>
            <a:r>
              <a:rPr lang="es-ES" b="1" dirty="0" err="1" smtClean="0">
                <a:effectLst>
                  <a:outerShdw blurRad="38100" dist="38100" dir="2700000" algn="tl">
                    <a:srgbClr val="000000">
                      <a:alpha val="43137"/>
                    </a:srgbClr>
                  </a:outerShdw>
                </a:effectLst>
                <a:latin typeface="Arial Black" pitchFamily="34" charset="0"/>
                <a:cs typeface="Tahoma" pitchFamily="34" charset="0"/>
              </a:rPr>
              <a:t>The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energy</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that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we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obtain</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from</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fossil</a:t>
            </a:r>
            <a:r>
              <a:rPr lang="es-ES" b="1"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 </a:t>
            </a:r>
            <a:r>
              <a:rPr lang="es-ES" b="1" dirty="0" err="1"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fuels</a:t>
            </a:r>
            <a:r>
              <a:rPr lang="es-ES" b="1"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 </a:t>
            </a:r>
            <a:r>
              <a:rPr lang="es-ES" b="1" dirty="0" smtClean="0">
                <a:effectLst>
                  <a:outerShdw blurRad="38100" dist="38100" dir="2700000" algn="tl">
                    <a:srgbClr val="000000">
                      <a:alpha val="43137"/>
                    </a:srgbClr>
                  </a:outerShdw>
                </a:effectLst>
                <a:latin typeface="Arial Black" pitchFamily="34" charset="0"/>
                <a:cs typeface="Tahoma" pitchFamily="34" charset="0"/>
              </a:rPr>
              <a:t>of </a:t>
            </a:r>
            <a:r>
              <a:rPr lang="es-ES" b="1" dirty="0" err="1" smtClean="0">
                <a:effectLst>
                  <a:outerShdw blurRad="38100" dist="38100" dir="2700000" algn="tl">
                    <a:srgbClr val="000000">
                      <a:alpha val="43137"/>
                    </a:srgbClr>
                  </a:outerShdw>
                </a:effectLst>
                <a:latin typeface="Arial Black" pitchFamily="34" charset="0"/>
                <a:cs typeface="Tahoma" pitchFamily="34" charset="0"/>
              </a:rPr>
              <a:t>our</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planet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besides</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being</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finite</a:t>
            </a:r>
            <a:r>
              <a:rPr lang="es-ES" b="1" dirty="0" smtClean="0">
                <a:effectLst>
                  <a:outerShdw blurRad="38100" dist="38100" dir="2700000" algn="tl">
                    <a:srgbClr val="000000">
                      <a:alpha val="43137"/>
                    </a:srgbClr>
                  </a:outerShdw>
                </a:effectLst>
                <a:latin typeface="Arial Black" pitchFamily="34" charset="0"/>
                <a:cs typeface="Tahoma" pitchFamily="34" charset="0"/>
              </a:rPr>
              <a:t>, are </a:t>
            </a:r>
            <a:r>
              <a:rPr lang="es-ES" b="1" dirty="0" err="1" smtClean="0">
                <a:effectLst>
                  <a:outerShdw blurRad="38100" dist="38100" dir="2700000" algn="tl">
                    <a:srgbClr val="000000">
                      <a:alpha val="43137"/>
                    </a:srgbClr>
                  </a:outerShdw>
                </a:effectLst>
                <a:latin typeface="Arial Black" pitchFamily="34" charset="0"/>
                <a:cs typeface="Tahoma" pitchFamily="34" charset="0"/>
              </a:rPr>
              <a:t>just</a:t>
            </a:r>
            <a:r>
              <a:rPr lang="es-ES" b="1" dirty="0" smtClean="0">
                <a:effectLst>
                  <a:outerShdw blurRad="38100" dist="38100" dir="2700000" algn="tl">
                    <a:srgbClr val="000000">
                      <a:alpha val="43137"/>
                    </a:srgbClr>
                  </a:outerShdw>
                </a:effectLst>
                <a:latin typeface="Arial Black" pitchFamily="34" charset="0"/>
                <a:cs typeface="Tahoma" pitchFamily="34" charset="0"/>
              </a:rPr>
              <a:t> a </a:t>
            </a:r>
            <a:r>
              <a:rPr lang="es-ES" b="1" dirty="0" err="1" smtClean="0">
                <a:effectLst>
                  <a:outerShdw blurRad="38100" dist="38100" dir="2700000" algn="tl">
                    <a:srgbClr val="000000">
                      <a:alpha val="43137"/>
                    </a:srgbClr>
                  </a:outerShdw>
                </a:effectLst>
                <a:latin typeface="Arial Black" pitchFamily="34" charset="0"/>
                <a:cs typeface="Tahoma" pitchFamily="34" charset="0"/>
              </a:rPr>
              <a:t>drop</a:t>
            </a:r>
            <a:r>
              <a:rPr lang="es-ES" b="1" dirty="0" smtClean="0">
                <a:effectLst>
                  <a:outerShdw blurRad="38100" dist="38100" dir="2700000" algn="tl">
                    <a:srgbClr val="000000">
                      <a:alpha val="43137"/>
                    </a:srgbClr>
                  </a:outerShdw>
                </a:effectLst>
                <a:latin typeface="Arial Black" pitchFamily="34" charset="0"/>
                <a:cs typeface="Tahoma" pitchFamily="34" charset="0"/>
              </a:rPr>
              <a:t> of </a:t>
            </a:r>
            <a:r>
              <a:rPr lang="es-ES" b="1" dirty="0" err="1" smtClean="0">
                <a:effectLst>
                  <a:outerShdw blurRad="38100" dist="38100" dir="2700000" algn="tl">
                    <a:srgbClr val="000000">
                      <a:alpha val="43137"/>
                    </a:srgbClr>
                  </a:outerShdw>
                </a:effectLst>
                <a:latin typeface="Arial Black" pitchFamily="34" charset="0"/>
                <a:cs typeface="Tahoma" pitchFamily="34" charset="0"/>
              </a:rPr>
              <a:t>water</a:t>
            </a:r>
            <a:r>
              <a:rPr lang="es-ES" b="1" dirty="0" smtClean="0">
                <a:effectLst>
                  <a:outerShdw blurRad="38100" dist="38100" dir="2700000" algn="tl">
                    <a:srgbClr val="000000">
                      <a:alpha val="43137"/>
                    </a:srgbClr>
                  </a:outerShdw>
                </a:effectLst>
                <a:latin typeface="Arial Black" pitchFamily="34" charset="0"/>
                <a:cs typeface="Tahoma" pitchFamily="34" charset="0"/>
              </a:rPr>
              <a:t> in </a:t>
            </a:r>
            <a:r>
              <a:rPr lang="es-ES" b="1" dirty="0" err="1" smtClean="0">
                <a:effectLst>
                  <a:outerShdw blurRad="38100" dist="38100" dir="2700000" algn="tl">
                    <a:srgbClr val="000000">
                      <a:alpha val="43137"/>
                    </a:srgbClr>
                  </a:outerShdw>
                </a:effectLst>
                <a:latin typeface="Arial Black" pitchFamily="34" charset="0"/>
                <a:cs typeface="Tahoma" pitchFamily="34" charset="0"/>
              </a:rPr>
              <a:t>the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ocean</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compared</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to</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one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that</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the</a:t>
            </a:r>
            <a:r>
              <a:rPr lang="es-ES" b="1" dirty="0" smtClean="0">
                <a:effectLst>
                  <a:outerShdw blurRad="38100" dist="38100" dir="2700000" algn="tl">
                    <a:srgbClr val="000000">
                      <a:alpha val="43137"/>
                    </a:srgbClr>
                  </a:outerShdw>
                </a:effectLst>
                <a:latin typeface="Arial Black" pitchFamily="34" charset="0"/>
                <a:cs typeface="Tahoma" pitchFamily="34" charset="0"/>
              </a:rPr>
              <a:t> </a:t>
            </a:r>
            <a:r>
              <a:rPr lang="es-ES" b="1" dirty="0" err="1" smtClean="0">
                <a:effectLst>
                  <a:outerShdw blurRad="38100" dist="38100" dir="2700000" algn="tl">
                    <a:srgbClr val="000000">
                      <a:alpha val="43137"/>
                    </a:srgbClr>
                  </a:outerShdw>
                </a:effectLst>
                <a:latin typeface="Arial Black" pitchFamily="34" charset="0"/>
                <a:cs typeface="Tahoma" pitchFamily="34" charset="0"/>
              </a:rPr>
              <a:t>sun</a:t>
            </a:r>
            <a:r>
              <a:rPr lang="es-ES" b="1" dirty="0" smtClean="0">
                <a:effectLst>
                  <a:outerShdw blurRad="38100" dist="38100" dir="2700000" algn="tl">
                    <a:srgbClr val="000000">
                      <a:alpha val="43137"/>
                    </a:srgbClr>
                  </a:outerShdw>
                </a:effectLst>
                <a:latin typeface="Arial Black" pitchFamily="34" charset="0"/>
                <a:cs typeface="Tahoma" pitchFamily="34" charset="0"/>
              </a:rPr>
              <a:t> can </a:t>
            </a:r>
            <a:r>
              <a:rPr lang="es-ES" b="1" dirty="0" err="1" smtClean="0">
                <a:effectLst>
                  <a:outerShdw blurRad="38100" dist="38100" dir="2700000" algn="tl">
                    <a:srgbClr val="000000">
                      <a:alpha val="43137"/>
                    </a:srgbClr>
                  </a:outerShdw>
                </a:effectLst>
                <a:latin typeface="Arial Black" pitchFamily="34" charset="0"/>
                <a:cs typeface="Tahoma" pitchFamily="34" charset="0"/>
              </a:rPr>
              <a:t>offer</a:t>
            </a:r>
            <a:r>
              <a:rPr lang="es-ES" b="1" dirty="0" smtClean="0">
                <a:effectLst>
                  <a:outerShdw blurRad="38100" dist="38100" dir="2700000" algn="tl">
                    <a:srgbClr val="000000">
                      <a:alpha val="43137"/>
                    </a:srgbClr>
                  </a:outerShdw>
                </a:effectLst>
                <a:latin typeface="Arial Black" pitchFamily="34" charset="0"/>
                <a:cs typeface="Tahoma" pitchFamily="34" charset="0"/>
              </a:rPr>
              <a:t>.</a:t>
            </a:r>
            <a:endParaRPr lang="es-ES" b="1" dirty="0">
              <a:solidFill>
                <a:srgbClr val="FF0000"/>
              </a:solidFill>
              <a:effectLst>
                <a:outerShdw blurRad="38100" dist="38100" dir="2700000" algn="tl">
                  <a:srgbClr val="000000">
                    <a:alpha val="43137"/>
                  </a:srgbClr>
                </a:outerShdw>
              </a:effectLst>
              <a:latin typeface="Arial Black" pitchFamily="34" charset="0"/>
              <a:cs typeface="Tahoma" pitchFamily="34" charset="0"/>
            </a:endParaRPr>
          </a:p>
          <a:p>
            <a:endParaRPr lang="es-ES" sz="3200" b="1" u="sng" dirty="0" smtClean="0">
              <a:effectLst>
                <a:outerShdw blurRad="38100" dist="38100" dir="2700000" algn="tl">
                  <a:srgbClr val="000000">
                    <a:alpha val="43137"/>
                  </a:srgbClr>
                </a:outerShdw>
              </a:effectLst>
              <a:latin typeface="Arial Black" pitchFamily="34" charset="0"/>
              <a:cs typeface="Tahoma" pitchFamily="34" charset="0"/>
            </a:endParaRPr>
          </a:p>
          <a:p>
            <a:endParaRPr lang="es-ES" b="1" dirty="0" smtClean="0">
              <a:latin typeface="Arial Black" pitchFamily="34" charset="0"/>
              <a:cs typeface="Tahoma" pitchFamily="34" charset="0"/>
            </a:endParaRPr>
          </a:p>
          <a:p>
            <a:pPr algn="just"/>
            <a:endParaRPr lang="es-ES" b="1" i="1" dirty="0" smtClean="0">
              <a:solidFill>
                <a:srgbClr val="0070C0"/>
              </a:solidFill>
              <a:latin typeface="Arial Black" pitchFamily="34" charset="0"/>
              <a:cs typeface="Tahoma" pitchFamily="34" charset="0"/>
            </a:endParaRPr>
          </a:p>
          <a:p>
            <a:pPr algn="just"/>
            <a:endParaRPr lang="es-ES" dirty="0"/>
          </a:p>
        </p:txBody>
      </p:sp>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6" name="5 Marcador de número de diapositiva"/>
          <p:cNvSpPr>
            <a:spLocks noGrp="1"/>
          </p:cNvSpPr>
          <p:nvPr>
            <p:ph type="sldNum" sz="quarter" idx="12"/>
          </p:nvPr>
        </p:nvSpPr>
        <p:spPr/>
        <p:txBody>
          <a:bodyPr/>
          <a:lstStyle/>
          <a:p>
            <a:fld id="{49DE8E72-DAFE-4D86-B4FC-C4B92A546FEB}" type="slidenum">
              <a:rPr lang="es-ES" smtClean="0"/>
              <a:pPr/>
              <a:t>3</a:t>
            </a:fld>
            <a:endParaRPr lang="es-E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49DE8E72-DAFE-4D86-B4FC-C4B92A546FEB}" type="slidenum">
              <a:rPr lang="es-ES" smtClean="0"/>
              <a:pPr/>
              <a:t>30</a:t>
            </a:fld>
            <a:endParaRPr lang="es-E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3992"/>
            <a:ext cx="8604448" cy="5601247"/>
          </a:xfrm>
          <a:prstGeom prst="rect">
            <a:avLst/>
          </a:prstGeom>
        </p:spPr>
      </p:pic>
      <p:sp>
        <p:nvSpPr>
          <p:cNvPr id="4" name="CuadroTexto 3"/>
          <p:cNvSpPr txBox="1"/>
          <p:nvPr/>
        </p:nvSpPr>
        <p:spPr>
          <a:xfrm>
            <a:off x="1259632" y="332656"/>
            <a:ext cx="6120680" cy="553998"/>
          </a:xfrm>
          <a:prstGeom prst="rect">
            <a:avLst/>
          </a:prstGeom>
          <a:noFill/>
        </p:spPr>
        <p:txBody>
          <a:bodyPr wrap="square" rtlCol="0">
            <a:spAutoFit/>
          </a:bodyPr>
          <a:lstStyle/>
          <a:p>
            <a:pPr algn="ctr"/>
            <a:r>
              <a:rPr lang="es-ES" dirty="0" smtClean="0">
                <a:solidFill>
                  <a:srgbClr val="C0504D"/>
                </a:solidFill>
              </a:rPr>
              <a:t>Inicio, borrador, del proyecto de Ingeniería de detalle</a:t>
            </a:r>
          </a:p>
          <a:p>
            <a:pPr algn="ctr"/>
            <a:r>
              <a:rPr lang="es-ES" sz="1200" b="1" dirty="0" smtClean="0">
                <a:solidFill>
                  <a:srgbClr val="C0504D"/>
                </a:solidFill>
              </a:rPr>
              <a:t>Por Don Guillermo Gonzalez para Jonás Villarrubia (JVR)</a:t>
            </a:r>
            <a:endParaRPr lang="es-ES" sz="1200" b="1" dirty="0">
              <a:solidFill>
                <a:srgbClr val="C0504D"/>
              </a:solidFill>
            </a:endParaRPr>
          </a:p>
        </p:txBody>
      </p:sp>
    </p:spTree>
    <p:extLst>
      <p:ext uri="{BB962C8B-B14F-4D97-AF65-F5344CB8AC3E}">
        <p14:creationId xmlns:p14="http://schemas.microsoft.com/office/powerpoint/2010/main" val="1734495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5" name="4 Marcador de número de diapositiva"/>
          <p:cNvSpPr>
            <a:spLocks noGrp="1"/>
          </p:cNvSpPr>
          <p:nvPr>
            <p:ph type="sldNum" sz="quarter" idx="12"/>
          </p:nvPr>
        </p:nvSpPr>
        <p:spPr/>
        <p:txBody>
          <a:bodyPr/>
          <a:lstStyle/>
          <a:p>
            <a:fld id="{49DE8E72-DAFE-4D86-B4FC-C4B92A546FEB}" type="slidenum">
              <a:rPr lang="es-ES" smtClean="0"/>
              <a:pPr/>
              <a:t>31</a:t>
            </a:fld>
            <a:endParaRPr lang="es-E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337" y="25687"/>
            <a:ext cx="2506663" cy="2251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uadroTexto 3"/>
          <p:cNvSpPr txBox="1"/>
          <p:nvPr/>
        </p:nvSpPr>
        <p:spPr>
          <a:xfrm>
            <a:off x="6226541" y="2852936"/>
            <a:ext cx="2915816" cy="2246769"/>
          </a:xfrm>
          <a:prstGeom prst="rect">
            <a:avLst/>
          </a:prstGeom>
          <a:noFill/>
        </p:spPr>
        <p:txBody>
          <a:bodyPr wrap="square" rtlCol="0">
            <a:spAutoFit/>
          </a:bodyPr>
          <a:lstStyle/>
          <a:p>
            <a:pPr algn="ctr"/>
            <a:r>
              <a:rPr lang="en-US" sz="2800" b="1" dirty="0">
                <a:solidFill>
                  <a:srgbClr val="C0504D"/>
                </a:solidFill>
              </a:rPr>
              <a:t>First prototype made ​​with a turbocharger to pay for solar radiation</a:t>
            </a:r>
            <a:endParaRPr lang="es-ES" sz="2800" b="1" dirty="0">
              <a:solidFill>
                <a:srgbClr val="C0504D"/>
              </a:solidFill>
            </a:endParaRPr>
          </a:p>
        </p:txBody>
      </p:sp>
      <p:pic>
        <p:nvPicPr>
          <p:cNvPr id="1026" name="5b82a0b8-37b3-49b0-a45a-55a4bc2d4b79" descr="AE84E991-526D-4D80-8C5A-4406F0F324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628800"/>
            <a:ext cx="5544616" cy="4824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uadroTexto 1"/>
          <p:cNvSpPr txBox="1"/>
          <p:nvPr/>
        </p:nvSpPr>
        <p:spPr>
          <a:xfrm>
            <a:off x="1619672" y="476672"/>
            <a:ext cx="4608512" cy="461665"/>
          </a:xfrm>
          <a:prstGeom prst="rect">
            <a:avLst/>
          </a:prstGeom>
          <a:noFill/>
        </p:spPr>
        <p:txBody>
          <a:bodyPr wrap="square" rtlCol="0">
            <a:spAutoFit/>
          </a:bodyPr>
          <a:lstStyle/>
          <a:p>
            <a:pPr algn="ctr"/>
            <a:r>
              <a:rPr lang="es-ES" sz="2400" b="1" dirty="0" err="1" smtClean="0"/>
              <a:t>First</a:t>
            </a:r>
            <a:r>
              <a:rPr lang="es-ES" sz="2400" b="1" dirty="0" smtClean="0"/>
              <a:t> JVR </a:t>
            </a:r>
            <a:r>
              <a:rPr lang="es-ES" sz="2400" b="1" dirty="0" err="1" smtClean="0"/>
              <a:t>prototype</a:t>
            </a:r>
            <a:r>
              <a:rPr lang="es-ES" sz="2400" b="1" dirty="0" smtClean="0"/>
              <a:t> </a:t>
            </a:r>
            <a:r>
              <a:rPr lang="es-ES" sz="2400" b="1" dirty="0" err="1" smtClean="0"/>
              <a:t>works</a:t>
            </a:r>
            <a:endParaRPr lang="es-ES" sz="24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5" name="4 Rectángulo redondeado"/>
          <p:cNvSpPr/>
          <p:nvPr/>
        </p:nvSpPr>
        <p:spPr>
          <a:xfrm>
            <a:off x="3000364" y="285728"/>
            <a:ext cx="2928958"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b="1" dirty="0" smtClean="0">
                <a:effectLst>
                  <a:outerShdw blurRad="38100" dist="38100" dir="2700000" algn="tl">
                    <a:srgbClr val="000000">
                      <a:alpha val="43137"/>
                    </a:srgbClr>
                  </a:outerShdw>
                </a:effectLst>
              </a:rPr>
              <a:t>PATENTS</a:t>
            </a:r>
            <a:endParaRPr lang="es-ES" sz="4400" b="1" dirty="0">
              <a:effectLst>
                <a:outerShdw blurRad="38100" dist="38100" dir="2700000" algn="tl">
                  <a:srgbClr val="000000">
                    <a:alpha val="43137"/>
                  </a:srgbClr>
                </a:outerShdw>
              </a:effectLst>
            </a:endParaRPr>
          </a:p>
        </p:txBody>
      </p:sp>
      <p:sp>
        <p:nvSpPr>
          <p:cNvPr id="7" name="6 Marcador de número de diapositiva"/>
          <p:cNvSpPr>
            <a:spLocks noGrp="1"/>
          </p:cNvSpPr>
          <p:nvPr>
            <p:ph type="sldNum" sz="quarter" idx="12"/>
          </p:nvPr>
        </p:nvSpPr>
        <p:spPr/>
        <p:txBody>
          <a:bodyPr/>
          <a:lstStyle/>
          <a:p>
            <a:fld id="{49DE8E72-DAFE-4D86-B4FC-C4B92A546FEB}" type="slidenum">
              <a:rPr lang="es-ES" smtClean="0"/>
              <a:pPr/>
              <a:t>32</a:t>
            </a:fld>
            <a:endParaRPr lang="es-ES"/>
          </a:p>
        </p:txBody>
      </p:sp>
      <p:sp>
        <p:nvSpPr>
          <p:cNvPr id="3" name="CuadroTexto 2"/>
          <p:cNvSpPr txBox="1"/>
          <p:nvPr/>
        </p:nvSpPr>
        <p:spPr>
          <a:xfrm>
            <a:off x="899592" y="1268760"/>
            <a:ext cx="7344816" cy="5355313"/>
          </a:xfrm>
          <a:prstGeom prst="rect">
            <a:avLst/>
          </a:prstGeom>
          <a:noFill/>
        </p:spPr>
        <p:txBody>
          <a:bodyPr wrap="square" rtlCol="0">
            <a:spAutoFit/>
          </a:bodyPr>
          <a:lstStyle/>
          <a:p>
            <a:endParaRPr lang="es-ES" dirty="0" smtClean="0"/>
          </a:p>
          <a:p>
            <a:r>
              <a:rPr lang="es-ES" b="1" dirty="0" smtClean="0"/>
              <a:t>1. </a:t>
            </a:r>
            <a:r>
              <a:rPr lang="en-US" b="1" dirty="0"/>
              <a:t>Heliostats. Protected by international PCT/ES2011/070811</a:t>
            </a:r>
          </a:p>
          <a:p>
            <a:r>
              <a:rPr lang="en-US" b="1" dirty="0"/>
              <a:t>     published on 30/05/2013 and registered on the national </a:t>
            </a:r>
            <a:r>
              <a:rPr lang="en-US" b="1" dirty="0">
                <a:solidFill>
                  <a:srgbClr val="FF0000"/>
                </a:solidFill>
              </a:rPr>
              <a:t>stage</a:t>
            </a:r>
            <a:r>
              <a:rPr lang="en-US" b="1" dirty="0"/>
              <a:t> in various  </a:t>
            </a:r>
            <a:r>
              <a:rPr lang="en-US" b="1" dirty="0" smtClean="0"/>
              <a:t>   countries</a:t>
            </a:r>
          </a:p>
          <a:p>
            <a:endParaRPr lang="en-US" b="1" dirty="0"/>
          </a:p>
          <a:p>
            <a:r>
              <a:rPr lang="es-ES" b="1" dirty="0" smtClean="0"/>
              <a:t>2. </a:t>
            </a:r>
            <a:r>
              <a:rPr lang="en-US" b="1" dirty="0"/>
              <a:t>Turbine. Protected by international PCT/ES2011/070876</a:t>
            </a:r>
          </a:p>
          <a:p>
            <a:r>
              <a:rPr lang="en-US" b="1" dirty="0"/>
              <a:t>      published on 16/05/2013 and registered on the national </a:t>
            </a:r>
            <a:r>
              <a:rPr lang="en-US" b="1" dirty="0">
                <a:solidFill>
                  <a:srgbClr val="FF0000"/>
                </a:solidFill>
              </a:rPr>
              <a:t>stage</a:t>
            </a:r>
            <a:r>
              <a:rPr lang="en-US" b="1" dirty="0"/>
              <a:t> in several </a:t>
            </a:r>
            <a:r>
              <a:rPr lang="en-US" b="1" dirty="0" smtClean="0"/>
              <a:t>countries </a:t>
            </a:r>
            <a:r>
              <a:rPr lang="en-US" b="1" dirty="0"/>
              <a:t>and pending in others</a:t>
            </a:r>
            <a:r>
              <a:rPr lang="en-US" b="1" dirty="0" smtClean="0"/>
              <a:t>.</a:t>
            </a:r>
          </a:p>
          <a:p>
            <a:endParaRPr lang="es-ES" b="1" dirty="0"/>
          </a:p>
          <a:p>
            <a:r>
              <a:rPr lang="es-ES" b="1" dirty="0" smtClean="0"/>
              <a:t>3.</a:t>
            </a:r>
            <a:r>
              <a:rPr lang="es-ES" b="1" dirty="0" smtClean="0">
                <a:solidFill>
                  <a:srgbClr val="FF0000"/>
                </a:solidFill>
              </a:rPr>
              <a:t> </a:t>
            </a:r>
            <a:r>
              <a:rPr lang="en-US" b="1" dirty="0" smtClean="0">
                <a:solidFill>
                  <a:srgbClr val="FF0000"/>
                </a:solidFill>
              </a:rPr>
              <a:t>Receiver </a:t>
            </a:r>
            <a:r>
              <a:rPr lang="en-US" b="1" dirty="0"/>
              <a:t>with Injector. Protected and granted in Spain and under that</a:t>
            </a:r>
          </a:p>
          <a:p>
            <a:r>
              <a:rPr lang="en-US" b="1" dirty="0"/>
              <a:t>       priority protected by international PCT/ES2013/070384</a:t>
            </a:r>
            <a:r>
              <a:rPr lang="en-US" b="1" dirty="0" smtClean="0"/>
              <a:t>.</a:t>
            </a:r>
          </a:p>
          <a:p>
            <a:endParaRPr lang="en-US" b="1" dirty="0"/>
          </a:p>
          <a:p>
            <a:r>
              <a:rPr lang="es-ES" b="1" dirty="0" smtClean="0"/>
              <a:t>4.- </a:t>
            </a:r>
            <a:r>
              <a:rPr lang="en-US" b="1" dirty="0"/>
              <a:t>System to get water from air humidity, protected </a:t>
            </a:r>
            <a:r>
              <a:rPr lang="en-US" b="1" dirty="0" smtClean="0"/>
              <a:t>and patented</a:t>
            </a:r>
            <a:endParaRPr lang="en-US" b="1" dirty="0"/>
          </a:p>
          <a:p>
            <a:r>
              <a:rPr lang="en-US" b="1" dirty="0"/>
              <a:t>       with </a:t>
            </a:r>
            <a:r>
              <a:rPr lang="en-US" b="1" dirty="0" smtClean="0"/>
              <a:t>international </a:t>
            </a:r>
            <a:r>
              <a:rPr lang="en-US" b="1" dirty="0"/>
              <a:t>PCT/ES2011/070231, </a:t>
            </a:r>
            <a:r>
              <a:rPr lang="en-US" b="1" dirty="0" smtClean="0"/>
              <a:t>Independently</a:t>
            </a:r>
          </a:p>
          <a:p>
            <a:endParaRPr lang="es-ES" b="1" dirty="0" smtClean="0"/>
          </a:p>
          <a:p>
            <a:r>
              <a:rPr lang="es-ES" b="1" dirty="0" smtClean="0"/>
              <a:t>5. </a:t>
            </a:r>
            <a:r>
              <a:rPr lang="es-ES" b="1" dirty="0" err="1" smtClean="0"/>
              <a:t>Pending</a:t>
            </a:r>
            <a:r>
              <a:rPr lang="es-ES" b="1" dirty="0" smtClean="0"/>
              <a:t> </a:t>
            </a:r>
            <a:r>
              <a:rPr lang="es-ES" b="1" dirty="0" err="1" smtClean="0"/>
              <a:t>patents</a:t>
            </a:r>
            <a:endParaRPr lang="es-ES" b="1" dirty="0" smtClean="0"/>
          </a:p>
          <a:p>
            <a:r>
              <a:rPr lang="es-ES" b="1" dirty="0" smtClean="0"/>
              <a:t>    a) </a:t>
            </a:r>
            <a:r>
              <a:rPr lang="es-ES" b="1" dirty="0" err="1" smtClean="0"/>
              <a:t>Hydrogen</a:t>
            </a:r>
            <a:r>
              <a:rPr lang="es-ES" b="1" dirty="0" smtClean="0"/>
              <a:t> </a:t>
            </a:r>
            <a:r>
              <a:rPr lang="es-ES" b="1" dirty="0" err="1" smtClean="0"/>
              <a:t>generation</a:t>
            </a:r>
            <a:endParaRPr lang="es-ES" b="1" dirty="0" smtClean="0"/>
          </a:p>
          <a:p>
            <a:r>
              <a:rPr lang="es-ES" b="1" dirty="0" smtClean="0"/>
              <a:t>    b) </a:t>
            </a:r>
            <a:r>
              <a:rPr lang="es-ES" b="1" dirty="0" err="1"/>
              <a:t>W</a:t>
            </a:r>
            <a:r>
              <a:rPr lang="es-ES" b="1" dirty="0" err="1" smtClean="0"/>
              <a:t>aste</a:t>
            </a:r>
            <a:r>
              <a:rPr lang="es-ES" b="1" dirty="0" smtClean="0"/>
              <a:t> </a:t>
            </a:r>
            <a:r>
              <a:rPr lang="es-ES" b="1" dirty="0" err="1" smtClean="0"/>
              <a:t>treatment</a:t>
            </a:r>
            <a:r>
              <a:rPr lang="es-ES" b="1" dirty="0" smtClean="0"/>
              <a:t>.</a:t>
            </a:r>
          </a:p>
          <a:p>
            <a:endParaRPr lang="es-E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785918" y="714356"/>
            <a:ext cx="5429288" cy="57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effectLst>
                  <a:outerShdw blurRad="38100" dist="38100" dir="2700000" algn="tl">
                    <a:srgbClr val="000000">
                      <a:alpha val="43137"/>
                    </a:srgbClr>
                  </a:outerShdw>
                </a:effectLst>
              </a:rPr>
              <a:t>TURBINE APPLICATIONS</a:t>
            </a:r>
            <a:endParaRPr lang="es-ES" sz="2800" b="1" dirty="0">
              <a:effectLst>
                <a:outerShdw blurRad="38100" dist="38100" dir="2700000" algn="tl">
                  <a:srgbClr val="000000">
                    <a:alpha val="43137"/>
                  </a:srgbClr>
                </a:outerShdw>
              </a:effectLst>
            </a:endParaRPr>
          </a:p>
        </p:txBody>
      </p:sp>
      <p:pic>
        <p:nvPicPr>
          <p:cNvPr id="4"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5" name="4 Rectángulo"/>
          <p:cNvSpPr/>
          <p:nvPr/>
        </p:nvSpPr>
        <p:spPr>
          <a:xfrm>
            <a:off x="1071538" y="1643050"/>
            <a:ext cx="7072362" cy="1477328"/>
          </a:xfrm>
          <a:prstGeom prst="rect">
            <a:avLst/>
          </a:prstGeom>
        </p:spPr>
        <p:txBody>
          <a:bodyPr wrap="square">
            <a:spAutoFit/>
          </a:bodyPr>
          <a:lstStyle/>
          <a:p>
            <a:pPr algn="ctr"/>
            <a:r>
              <a:rPr lang="en-US" b="1" dirty="0">
                <a:latin typeface="Arial Black" pitchFamily="34" charset="0"/>
                <a:cs typeface="Tahoma" pitchFamily="34" charset="0"/>
              </a:rPr>
              <a:t>To find the </a:t>
            </a:r>
            <a:r>
              <a:rPr lang="en-US" b="1" dirty="0" smtClean="0">
                <a:latin typeface="Arial Black" pitchFamily="34" charset="0"/>
                <a:cs typeface="Tahoma" pitchFamily="34" charset="0"/>
              </a:rPr>
              <a:t>higher effective </a:t>
            </a:r>
            <a:r>
              <a:rPr lang="en-US" b="1" dirty="0">
                <a:latin typeface="Arial Black" pitchFamily="34" charset="0"/>
                <a:cs typeface="Tahoma" pitchFamily="34" charset="0"/>
              </a:rPr>
              <a:t>in generating electricity, </a:t>
            </a:r>
            <a:r>
              <a:rPr lang="en-US" b="1" dirty="0" smtClean="0">
                <a:latin typeface="Arial Black" pitchFamily="34" charset="0"/>
                <a:cs typeface="Tahoma" pitchFamily="34" charset="0"/>
              </a:rPr>
              <a:t>JVR solar turbine </a:t>
            </a:r>
            <a:r>
              <a:rPr lang="en-US" b="1" dirty="0">
                <a:latin typeface="Arial Black" pitchFamily="34" charset="0"/>
                <a:cs typeface="Tahoma" pitchFamily="34" charset="0"/>
              </a:rPr>
              <a:t>is to be implemented in two systems:</a:t>
            </a:r>
            <a:endParaRPr lang="es-ES" b="1" dirty="0" smtClean="0">
              <a:latin typeface="Arial Black" pitchFamily="34" charset="0"/>
              <a:cs typeface="Tahoma" pitchFamily="34" charset="0"/>
            </a:endParaRPr>
          </a:p>
          <a:p>
            <a:pPr algn="ctr"/>
            <a:endParaRPr lang="es-ES" b="1" dirty="0">
              <a:latin typeface="Arial Black" pitchFamily="34" charset="0"/>
              <a:cs typeface="Tahoma" pitchFamily="34" charset="0"/>
            </a:endParaRPr>
          </a:p>
          <a:p>
            <a:pPr algn="ctr"/>
            <a:r>
              <a:rPr lang="es-ES" b="1" dirty="0" smtClean="0">
                <a:latin typeface="Arial Black" pitchFamily="34" charset="0"/>
                <a:cs typeface="Tahoma" pitchFamily="34" charset="0"/>
              </a:rPr>
              <a:t>  </a:t>
            </a:r>
            <a:endParaRPr lang="es-ES" dirty="0"/>
          </a:p>
        </p:txBody>
      </p:sp>
      <p:pic>
        <p:nvPicPr>
          <p:cNvPr id="37890" name="Picture 2"/>
          <p:cNvPicPr>
            <a:picLocks noChangeAspect="1" noChangeArrowheads="1"/>
          </p:cNvPicPr>
          <p:nvPr/>
        </p:nvPicPr>
        <p:blipFill>
          <a:blip r:embed="rId3" cstate="print"/>
          <a:srcRect l="28125" t="30937" r="29688" b="25937"/>
          <a:stretch>
            <a:fillRect/>
          </a:stretch>
        </p:blipFill>
        <p:spPr bwMode="auto">
          <a:xfrm>
            <a:off x="571472" y="3429000"/>
            <a:ext cx="3857652" cy="2609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9"/>
          <p:cNvPicPr>
            <a:picLocks noChangeAspect="1" noChangeArrowheads="1"/>
          </p:cNvPicPr>
          <p:nvPr/>
        </p:nvPicPr>
        <p:blipFill>
          <a:blip r:embed="rId4" cstate="print"/>
          <a:srcRect l="20689"/>
          <a:stretch>
            <a:fillRect/>
          </a:stretch>
        </p:blipFill>
        <p:spPr bwMode="auto">
          <a:xfrm>
            <a:off x="5643570" y="3481249"/>
            <a:ext cx="3000396" cy="2597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7 Rectángulo"/>
          <p:cNvSpPr/>
          <p:nvPr/>
        </p:nvSpPr>
        <p:spPr>
          <a:xfrm>
            <a:off x="1142976" y="2928934"/>
            <a:ext cx="6923690" cy="369332"/>
          </a:xfrm>
          <a:prstGeom prst="rect">
            <a:avLst/>
          </a:prstGeom>
        </p:spPr>
        <p:txBody>
          <a:bodyPr wrap="none">
            <a:spAutoFit/>
          </a:bodyPr>
          <a:lstStyle/>
          <a:p>
            <a:r>
              <a:rPr lang="es-ES" b="1" i="1"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      </a:t>
            </a:r>
            <a:r>
              <a:rPr lang="es-ES" b="1" i="1" u="sng" dirty="0" smtClean="0">
                <a:effectLst>
                  <a:outerShdw blurRad="38100" dist="38100" dir="2700000" algn="tl">
                    <a:srgbClr val="000000">
                      <a:alpha val="43137"/>
                    </a:srgbClr>
                  </a:outerShdw>
                </a:effectLst>
                <a:latin typeface="Arial Black" pitchFamily="34" charset="0"/>
                <a:cs typeface="Tahoma" pitchFamily="34" charset="0"/>
              </a:rPr>
              <a:t>Solar </a:t>
            </a:r>
            <a:r>
              <a:rPr lang="es-ES" b="1" i="1" u="sng" dirty="0">
                <a:effectLst>
                  <a:outerShdw blurRad="38100" dist="38100" dir="2700000" algn="tl">
                    <a:srgbClr val="000000">
                      <a:alpha val="43137"/>
                    </a:srgbClr>
                  </a:outerShdw>
                </a:effectLst>
                <a:latin typeface="Arial Black" pitchFamily="34" charset="0"/>
                <a:cs typeface="Tahoma" pitchFamily="34" charset="0"/>
              </a:rPr>
              <a:t>T</a:t>
            </a:r>
            <a:r>
              <a:rPr lang="es-ES" b="1" i="1" u="sng" dirty="0" smtClean="0">
                <a:effectLst>
                  <a:outerShdw blurRad="38100" dist="38100" dir="2700000" algn="tl">
                    <a:srgbClr val="000000">
                      <a:alpha val="43137"/>
                    </a:srgbClr>
                  </a:outerShdw>
                </a:effectLst>
                <a:latin typeface="Arial Black" pitchFamily="34" charset="0"/>
                <a:cs typeface="Tahoma" pitchFamily="34" charset="0"/>
              </a:rPr>
              <a:t>ower</a:t>
            </a:r>
            <a:r>
              <a:rPr lang="es-ES" b="1" i="1" dirty="0" smtClean="0">
                <a:effectLst>
                  <a:outerShdw blurRad="38100" dist="38100" dir="2700000" algn="tl">
                    <a:srgbClr val="000000">
                      <a:alpha val="43137"/>
                    </a:srgbClr>
                  </a:outerShdw>
                </a:effectLst>
                <a:latin typeface="Arial Black" pitchFamily="34" charset="0"/>
                <a:cs typeface="Tahoma" pitchFamily="34" charset="0"/>
              </a:rPr>
              <a:t>			     </a:t>
            </a:r>
            <a:r>
              <a:rPr lang="es-ES" b="1" i="1" u="sng" dirty="0" smtClean="0">
                <a:effectLst>
                  <a:outerShdw blurRad="38100" dist="38100" dir="2700000" algn="tl">
                    <a:srgbClr val="000000">
                      <a:alpha val="43137"/>
                    </a:srgbClr>
                  </a:outerShdw>
                </a:effectLst>
                <a:latin typeface="Arial Black" pitchFamily="34" charset="0"/>
                <a:cs typeface="Tahoma" pitchFamily="34" charset="0"/>
              </a:rPr>
              <a:t>Solar Parable</a:t>
            </a:r>
            <a:endParaRPr lang="es-ES" u="sng" dirty="0">
              <a:effectLst>
                <a:outerShdw blurRad="38100" dist="38100" dir="2700000" algn="tl">
                  <a:srgbClr val="000000">
                    <a:alpha val="43137"/>
                  </a:srgbClr>
                </a:outerShdw>
              </a:effectLst>
            </a:endParaRPr>
          </a:p>
        </p:txBody>
      </p:sp>
      <p:sp>
        <p:nvSpPr>
          <p:cNvPr id="10" name="9 Marcador de número de diapositiva"/>
          <p:cNvSpPr>
            <a:spLocks noGrp="1"/>
          </p:cNvSpPr>
          <p:nvPr>
            <p:ph type="sldNum" sz="quarter" idx="12"/>
          </p:nvPr>
        </p:nvSpPr>
        <p:spPr/>
        <p:txBody>
          <a:bodyPr/>
          <a:lstStyle/>
          <a:p>
            <a:fld id="{49DE8E72-DAFE-4D86-B4FC-C4B92A546FEB}" type="slidenum">
              <a:rPr lang="es-ES" smtClean="0"/>
              <a:pPr/>
              <a:t>33</a:t>
            </a:fld>
            <a:endParaRPr lang="es-ES"/>
          </a:p>
        </p:txBody>
      </p:sp>
      <p:pic>
        <p:nvPicPr>
          <p:cNvPr id="11" name="Picture 9"/>
          <p:cNvPicPr>
            <a:picLocks noChangeAspect="1" noChangeArrowheads="1"/>
          </p:cNvPicPr>
          <p:nvPr/>
        </p:nvPicPr>
        <p:blipFill>
          <a:blip r:embed="rId4" cstate="print"/>
          <a:srcRect l="20689"/>
          <a:stretch>
            <a:fillRect/>
          </a:stretch>
        </p:blipFill>
        <p:spPr bwMode="auto">
          <a:xfrm>
            <a:off x="5674944" y="3455582"/>
            <a:ext cx="3000396" cy="2597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4" name="3 Rectángulo redondeado"/>
          <p:cNvSpPr/>
          <p:nvPr/>
        </p:nvSpPr>
        <p:spPr>
          <a:xfrm>
            <a:off x="2500298" y="428604"/>
            <a:ext cx="4357718" cy="57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effectLst>
                  <a:outerShdw blurRad="38100" dist="38100" dir="2700000" algn="tl">
                    <a:srgbClr val="000000">
                      <a:alpha val="43137"/>
                    </a:srgbClr>
                  </a:outerShdw>
                </a:effectLst>
              </a:rPr>
              <a:t>SOLAR TOWER</a:t>
            </a:r>
            <a:endParaRPr lang="es-ES" sz="3600" b="1" dirty="0">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3" cstate="print"/>
          <a:srcRect l="28125" t="30937" r="60293" b="25937"/>
          <a:stretch>
            <a:fillRect/>
          </a:stretch>
        </p:blipFill>
        <p:spPr bwMode="auto">
          <a:xfrm>
            <a:off x="428596" y="1571612"/>
            <a:ext cx="1928826" cy="4752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5 Rectángulo"/>
          <p:cNvSpPr/>
          <p:nvPr/>
        </p:nvSpPr>
        <p:spPr>
          <a:xfrm>
            <a:off x="2857488" y="836712"/>
            <a:ext cx="5857916" cy="4247317"/>
          </a:xfrm>
          <a:prstGeom prst="rect">
            <a:avLst/>
          </a:prstGeom>
        </p:spPr>
        <p:txBody>
          <a:bodyPr wrap="square">
            <a:spAutoFit/>
          </a:bodyPr>
          <a:lstStyle/>
          <a:p>
            <a:pPr algn="just"/>
            <a:r>
              <a:rPr lang="es-ES" b="1" i="1" dirty="0" smtClean="0">
                <a:solidFill>
                  <a:srgbClr val="0070C0"/>
                </a:solidFill>
                <a:latin typeface="Arial Black" pitchFamily="34" charset="0"/>
                <a:cs typeface="Tahoma" pitchFamily="34" charset="0"/>
              </a:rPr>
              <a:t>	</a:t>
            </a:r>
          </a:p>
          <a:p>
            <a:pPr algn="just"/>
            <a:endParaRPr lang="es-ES" b="1" i="1" dirty="0" smtClean="0">
              <a:solidFill>
                <a:srgbClr val="0070C0"/>
              </a:solidFill>
              <a:latin typeface="Arial Black" pitchFamily="34" charset="0"/>
              <a:cs typeface="Tahoma" pitchFamily="34" charset="0"/>
            </a:endParaRPr>
          </a:p>
          <a:p>
            <a:pPr algn="just"/>
            <a:r>
              <a:rPr lang="es-ES" b="1" i="1" dirty="0" smtClean="0">
                <a:solidFill>
                  <a:srgbClr val="0070C0"/>
                </a:solidFill>
                <a:latin typeface="Arial Black" pitchFamily="34" charset="0"/>
                <a:cs typeface="Tahoma" pitchFamily="34" charset="0"/>
              </a:rPr>
              <a:t>		</a:t>
            </a:r>
          </a:p>
          <a:p>
            <a:pPr algn="just"/>
            <a:endParaRPr lang="es-ES" b="1" i="1" dirty="0" smtClean="0">
              <a:solidFill>
                <a:srgbClr val="0070C0"/>
              </a:solidFill>
              <a:latin typeface="Arial Black" pitchFamily="34" charset="0"/>
              <a:cs typeface="Tahoma" pitchFamily="34" charset="0"/>
            </a:endParaRPr>
          </a:p>
          <a:p>
            <a:pPr algn="just"/>
            <a:endParaRPr lang="es-ES" b="1" dirty="0" smtClean="0">
              <a:latin typeface="Arial Black" pitchFamily="34" charset="0"/>
              <a:cs typeface="Tahoma" pitchFamily="34" charset="0"/>
            </a:endParaRPr>
          </a:p>
          <a:p>
            <a:pPr algn="just"/>
            <a:endParaRPr lang="es-ES" b="1" dirty="0">
              <a:latin typeface="Arial Black" pitchFamily="34" charset="0"/>
              <a:cs typeface="Tahoma" pitchFamily="34" charset="0"/>
            </a:endParaRPr>
          </a:p>
          <a:p>
            <a:pPr algn="just"/>
            <a:r>
              <a:rPr lang="en-US" b="1" dirty="0">
                <a:latin typeface="Arial Black" pitchFamily="34" charset="0"/>
                <a:cs typeface="Tahoma" pitchFamily="34" charset="0"/>
              </a:rPr>
              <a:t>This tower is different from the </a:t>
            </a:r>
            <a:r>
              <a:rPr lang="en-US" b="1" dirty="0" smtClean="0">
                <a:latin typeface="Arial Black" pitchFamily="34" charset="0"/>
                <a:cs typeface="Tahoma" pitchFamily="34" charset="0"/>
              </a:rPr>
              <a:t>towers installed nowadays around </a:t>
            </a:r>
            <a:r>
              <a:rPr lang="en-US" b="1" dirty="0">
                <a:latin typeface="Arial Black" pitchFamily="34" charset="0"/>
                <a:cs typeface="Tahoma" pitchFamily="34" charset="0"/>
              </a:rPr>
              <a:t>the world </a:t>
            </a:r>
            <a:r>
              <a:rPr lang="en-US" b="1" dirty="0" smtClean="0">
                <a:latin typeface="Arial Black" pitchFamily="34" charset="0"/>
                <a:cs typeface="Tahoma" pitchFamily="34" charset="0"/>
              </a:rPr>
              <a:t>in that its cost is </a:t>
            </a:r>
            <a:r>
              <a:rPr lang="en-US" b="1" dirty="0">
                <a:latin typeface="Arial Black" pitchFamily="34" charset="0"/>
                <a:cs typeface="Tahoma" pitchFamily="34" charset="0"/>
              </a:rPr>
              <a:t>vastly </a:t>
            </a:r>
            <a:r>
              <a:rPr lang="en-US" b="1" dirty="0" smtClean="0">
                <a:latin typeface="Arial Black" pitchFamily="34" charset="0"/>
                <a:cs typeface="Tahoma" pitchFamily="34" charset="0"/>
              </a:rPr>
              <a:t>lower </a:t>
            </a:r>
            <a:r>
              <a:rPr lang="en-US" b="1" dirty="0">
                <a:latin typeface="Arial Black" pitchFamily="34" charset="0"/>
                <a:cs typeface="Tahoma" pitchFamily="34" charset="0"/>
              </a:rPr>
              <a:t>(up to 10 times less) and is composed </a:t>
            </a:r>
            <a:r>
              <a:rPr lang="en-US" b="1" dirty="0" smtClean="0">
                <a:latin typeface="Arial Black" pitchFamily="34" charset="0"/>
                <a:cs typeface="Tahoma" pitchFamily="34" charset="0"/>
              </a:rPr>
              <a:t>by:</a:t>
            </a:r>
            <a:endParaRPr lang="en-US" b="1" dirty="0">
              <a:latin typeface="Arial Black" pitchFamily="34" charset="0"/>
              <a:cs typeface="Tahoma" pitchFamily="34" charset="0"/>
            </a:endParaRPr>
          </a:p>
          <a:p>
            <a:pPr algn="just"/>
            <a:endParaRPr lang="en-US" b="1" dirty="0">
              <a:latin typeface="Arial Black" pitchFamily="34" charset="0"/>
              <a:cs typeface="Tahoma" pitchFamily="34" charset="0"/>
            </a:endParaRPr>
          </a:p>
          <a:p>
            <a:pPr marL="285750" indent="-285750" algn="just">
              <a:buFont typeface="Arial"/>
              <a:buChar char="•"/>
            </a:pPr>
            <a:r>
              <a:rPr lang="en-US" b="1" dirty="0">
                <a:latin typeface="Arial Black" pitchFamily="34" charset="0"/>
                <a:cs typeface="Tahoma" pitchFamily="34" charset="0"/>
              </a:rPr>
              <a:t>Support structure for JVR Turbine</a:t>
            </a:r>
          </a:p>
          <a:p>
            <a:pPr marL="285750" indent="-285750" algn="just">
              <a:buFont typeface="Arial"/>
              <a:buChar char="•"/>
            </a:pPr>
            <a:r>
              <a:rPr lang="en-US" b="1" dirty="0">
                <a:latin typeface="Arial Black" pitchFamily="34" charset="0"/>
                <a:cs typeface="Tahoma" pitchFamily="34" charset="0"/>
              </a:rPr>
              <a:t>H</a:t>
            </a:r>
            <a:r>
              <a:rPr lang="en-US" b="1" dirty="0" smtClean="0">
                <a:latin typeface="Arial Black" pitchFamily="34" charset="0"/>
                <a:cs typeface="Tahoma" pitchFamily="34" charset="0"/>
              </a:rPr>
              <a:t>eliostats’ line</a:t>
            </a:r>
            <a:endParaRPr lang="en-US" b="1" dirty="0">
              <a:latin typeface="Arial Black" pitchFamily="34" charset="0"/>
              <a:cs typeface="Tahoma" pitchFamily="34" charset="0"/>
            </a:endParaRPr>
          </a:p>
          <a:p>
            <a:pPr marL="285750" indent="-285750" algn="just">
              <a:buFont typeface="Arial"/>
              <a:buChar char="•"/>
            </a:pPr>
            <a:r>
              <a:rPr lang="en-US" b="1" dirty="0">
                <a:latin typeface="Arial Black" pitchFamily="34" charset="0"/>
                <a:cs typeface="Tahoma" pitchFamily="34" charset="0"/>
              </a:rPr>
              <a:t>Fuel tank to ensure production 24 </a:t>
            </a:r>
            <a:r>
              <a:rPr lang="en-US" b="1" dirty="0" smtClean="0">
                <a:latin typeface="Arial Black" pitchFamily="34" charset="0"/>
                <a:cs typeface="Tahoma" pitchFamily="34" charset="0"/>
              </a:rPr>
              <a:t>h/day</a:t>
            </a:r>
            <a:endParaRPr lang="en-US" b="1" dirty="0">
              <a:latin typeface="Arial Black" pitchFamily="34" charset="0"/>
              <a:cs typeface="Tahoma" pitchFamily="34" charset="0"/>
            </a:endParaRPr>
          </a:p>
          <a:p>
            <a:pPr marL="285750" indent="-285750" algn="just">
              <a:buFont typeface="Arial"/>
              <a:buChar char="•"/>
            </a:pPr>
            <a:r>
              <a:rPr lang="en-US" b="1" dirty="0" smtClean="0">
                <a:latin typeface="Arial Black" pitchFamily="34" charset="0"/>
                <a:cs typeface="Tahoma" pitchFamily="34" charset="0"/>
              </a:rPr>
              <a:t>Tank for the generated water.</a:t>
            </a:r>
            <a:endParaRPr lang="es-ES" b="1" dirty="0" smtClean="0">
              <a:latin typeface="Arial Black" pitchFamily="34" charset="0"/>
              <a:cs typeface="Tahoma" pitchFamily="34" charset="0"/>
            </a:endParaRPr>
          </a:p>
        </p:txBody>
      </p:sp>
      <p:sp>
        <p:nvSpPr>
          <p:cNvPr id="7" name="6 Rectángulo"/>
          <p:cNvSpPr/>
          <p:nvPr/>
        </p:nvSpPr>
        <p:spPr>
          <a:xfrm>
            <a:off x="3500430" y="1000108"/>
            <a:ext cx="1951881" cy="1200329"/>
          </a:xfrm>
          <a:prstGeom prst="rect">
            <a:avLst/>
          </a:prstGeom>
        </p:spPr>
        <p:txBody>
          <a:bodyPr wrap="none">
            <a:spAutoFit/>
          </a:bodyPr>
          <a:lstStyle/>
          <a:p>
            <a:endParaRPr lang="es-ES" sz="2400" b="1" u="sng" dirty="0" smtClean="0">
              <a:solidFill>
                <a:schemeClr val="bg2">
                  <a:lumMod val="10000"/>
                </a:schemeClr>
              </a:solidFill>
              <a:effectLst>
                <a:outerShdw blurRad="38100" dist="38100" dir="2700000" algn="tl">
                  <a:srgbClr val="000000">
                    <a:alpha val="43137"/>
                  </a:srgbClr>
                </a:outerShdw>
              </a:effectLst>
              <a:latin typeface="Arial Black" pitchFamily="34" charset="0"/>
              <a:cs typeface="Tahoma" pitchFamily="34" charset="0"/>
            </a:endParaRPr>
          </a:p>
          <a:p>
            <a:endParaRPr lang="es-ES" sz="2400" b="1" u="sng" dirty="0" smtClean="0">
              <a:solidFill>
                <a:schemeClr val="bg2">
                  <a:lumMod val="10000"/>
                </a:schemeClr>
              </a:solidFill>
              <a:effectLst>
                <a:outerShdw blurRad="38100" dist="38100" dir="2700000" algn="tl">
                  <a:srgbClr val="000000">
                    <a:alpha val="43137"/>
                  </a:srgbClr>
                </a:outerShdw>
              </a:effectLst>
              <a:latin typeface="Arial Black" pitchFamily="34" charset="0"/>
              <a:cs typeface="Tahoma" pitchFamily="34" charset="0"/>
            </a:endParaRPr>
          </a:p>
          <a:p>
            <a:r>
              <a:rPr lang="es-ES" sz="2400" b="1" u="sng" dirty="0" err="1"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TO</a:t>
            </a:r>
            <a:r>
              <a:rPr lang="es-ES" sz="2400" b="1" u="sng"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  20 </a:t>
            </a:r>
            <a:r>
              <a:rPr lang="es-ES" sz="2400" b="1" u="sng" dirty="0" err="1"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Mw</a:t>
            </a:r>
            <a:endParaRPr lang="es-ES" sz="2400" u="sng" dirty="0">
              <a:solidFill>
                <a:srgbClr val="FF0000"/>
              </a:solidFill>
              <a:effectLst>
                <a:outerShdw blurRad="38100" dist="38100" dir="2700000" algn="tl">
                  <a:srgbClr val="000000">
                    <a:alpha val="43137"/>
                  </a:srgbClr>
                </a:outerShdw>
              </a:effectLst>
            </a:endParaRPr>
          </a:p>
        </p:txBody>
      </p:sp>
      <p:sp>
        <p:nvSpPr>
          <p:cNvPr id="9" name="8 Marcador de número de diapositiva"/>
          <p:cNvSpPr>
            <a:spLocks noGrp="1"/>
          </p:cNvSpPr>
          <p:nvPr>
            <p:ph type="sldNum" sz="quarter" idx="12"/>
          </p:nvPr>
        </p:nvSpPr>
        <p:spPr/>
        <p:txBody>
          <a:bodyPr/>
          <a:lstStyle/>
          <a:p>
            <a:fld id="{49DE8E72-DAFE-4D86-B4FC-C4B92A546FEB}" type="slidenum">
              <a:rPr lang="es-ES" smtClean="0"/>
              <a:pPr/>
              <a:t>34</a:t>
            </a:fld>
            <a:endParaRPr lang="es-E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fotosimagenes.org/imagenes/electrones-5.jpg"/>
          <p:cNvPicPr>
            <a:picLocks noChangeAspect="1" noChangeArrowheads="1"/>
          </p:cNvPicPr>
          <p:nvPr/>
        </p:nvPicPr>
        <p:blipFill>
          <a:blip r:embed="rId2" cstate="print"/>
          <a:srcRect/>
          <a:stretch>
            <a:fillRect/>
          </a:stretch>
        </p:blipFill>
        <p:spPr bwMode="auto">
          <a:xfrm>
            <a:off x="3511843" y="4725144"/>
            <a:ext cx="1906000" cy="1896882"/>
          </a:xfrm>
          <a:prstGeom prst="rect">
            <a:avLst/>
          </a:prstGeom>
          <a:noFill/>
        </p:spPr>
      </p:pic>
      <p:sp>
        <p:nvSpPr>
          <p:cNvPr id="2" name="1 Rectángulo"/>
          <p:cNvSpPr/>
          <p:nvPr/>
        </p:nvSpPr>
        <p:spPr>
          <a:xfrm>
            <a:off x="899592" y="1700808"/>
            <a:ext cx="7358114" cy="2862323"/>
          </a:xfrm>
          <a:prstGeom prst="rect">
            <a:avLst/>
          </a:prstGeom>
        </p:spPr>
        <p:txBody>
          <a:bodyPr wrap="square">
            <a:spAutoFit/>
          </a:bodyPr>
          <a:lstStyle/>
          <a:p>
            <a:pPr algn="ctr"/>
            <a:r>
              <a:rPr lang="es-ES" sz="2400" b="1"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Producción entre 1 </a:t>
            </a:r>
            <a:r>
              <a:rPr lang="es-ES" sz="2400" b="1" dirty="0" err="1"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Mw</a:t>
            </a:r>
            <a:r>
              <a:rPr lang="es-ES" sz="2400" b="1"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/h   </a:t>
            </a:r>
            <a:r>
              <a:rPr lang="es-ES" sz="3600" b="1"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 </a:t>
            </a:r>
            <a:r>
              <a:rPr lang="es-ES" sz="2400" b="1"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  20 </a:t>
            </a:r>
            <a:r>
              <a:rPr lang="es-ES" sz="2400" b="1" dirty="0" err="1"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Mw</a:t>
            </a:r>
            <a:r>
              <a:rPr lang="es-ES" sz="2400" b="1"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/h</a:t>
            </a:r>
          </a:p>
          <a:p>
            <a:pPr algn="ctr"/>
            <a:endParaRPr lang="es-ES" b="1" dirty="0" smtClean="0">
              <a:latin typeface="Arial Black" pitchFamily="34" charset="0"/>
              <a:cs typeface="Tahoma" pitchFamily="34" charset="0"/>
            </a:endParaRPr>
          </a:p>
          <a:p>
            <a:pPr algn="just"/>
            <a:r>
              <a:rPr lang="en-US" b="1" dirty="0">
                <a:latin typeface="Arial Black" pitchFamily="34" charset="0"/>
                <a:cs typeface="Tahoma" pitchFamily="34" charset="0"/>
              </a:rPr>
              <a:t>Solar Tower </a:t>
            </a:r>
            <a:r>
              <a:rPr lang="en-US" b="1" dirty="0" smtClean="0">
                <a:latin typeface="Arial Black" pitchFamily="34" charset="0"/>
                <a:cs typeface="Tahoma" pitchFamily="34" charset="0"/>
              </a:rPr>
              <a:t>with JVR </a:t>
            </a:r>
            <a:r>
              <a:rPr lang="en-US" b="1" dirty="0">
                <a:latin typeface="Arial Black" pitchFamily="34" charset="0"/>
                <a:cs typeface="Tahoma" pitchFamily="34" charset="0"/>
              </a:rPr>
              <a:t>turbine can reach </a:t>
            </a:r>
            <a:r>
              <a:rPr lang="en-US" b="1" dirty="0" smtClean="0">
                <a:latin typeface="Arial Black" pitchFamily="34" charset="0"/>
                <a:cs typeface="Tahoma" pitchFamily="34" charset="0"/>
              </a:rPr>
              <a:t>an energy generation power </a:t>
            </a:r>
            <a:r>
              <a:rPr lang="en-US" b="1" dirty="0">
                <a:latin typeface="Arial Black" pitchFamily="34" charset="0"/>
                <a:cs typeface="Tahoma" pitchFamily="34" charset="0"/>
              </a:rPr>
              <a:t>of up to 20 MW / h with significantly lower installation cost </a:t>
            </a:r>
            <a:r>
              <a:rPr lang="en-US" b="1" dirty="0" smtClean="0">
                <a:latin typeface="Arial Black" pitchFamily="34" charset="0"/>
                <a:cs typeface="Tahoma" pitchFamily="34" charset="0"/>
              </a:rPr>
              <a:t>than the </a:t>
            </a:r>
            <a:r>
              <a:rPr lang="en-US" b="1" dirty="0">
                <a:latin typeface="Arial Black" pitchFamily="34" charset="0"/>
                <a:cs typeface="Tahoma" pitchFamily="34" charset="0"/>
              </a:rPr>
              <a:t>alternative systems.</a:t>
            </a:r>
          </a:p>
          <a:p>
            <a:pPr algn="just"/>
            <a:r>
              <a:rPr lang="en-US" b="1" dirty="0">
                <a:latin typeface="Arial Black" pitchFamily="34" charset="0"/>
                <a:cs typeface="Tahoma" pitchFamily="34" charset="0"/>
              </a:rPr>
              <a:t>This ability </a:t>
            </a:r>
            <a:r>
              <a:rPr lang="en-US" b="1" dirty="0" smtClean="0">
                <a:latin typeface="Arial Black" pitchFamily="34" charset="0"/>
                <a:cs typeface="Tahoma" pitchFamily="34" charset="0"/>
              </a:rPr>
              <a:t>will depend </a:t>
            </a:r>
            <a:r>
              <a:rPr lang="en-US" b="1" dirty="0">
                <a:latin typeface="Arial Black" pitchFamily="34" charset="0"/>
                <a:cs typeface="Tahoma" pitchFamily="34" charset="0"/>
              </a:rPr>
              <a:t>on the size of the </a:t>
            </a:r>
            <a:r>
              <a:rPr lang="en-US" b="1">
                <a:latin typeface="Arial Black" pitchFamily="34" charset="0"/>
                <a:cs typeface="Tahoma" pitchFamily="34" charset="0"/>
              </a:rPr>
              <a:t>turbine </a:t>
            </a:r>
            <a:r>
              <a:rPr lang="en-US" b="1" smtClean="0">
                <a:latin typeface="Arial Black" pitchFamily="34" charset="0"/>
                <a:cs typeface="Tahoma" pitchFamily="34" charset="0"/>
              </a:rPr>
              <a:t> </a:t>
            </a:r>
            <a:r>
              <a:rPr lang="en-US" b="1" dirty="0">
                <a:latin typeface="Arial Black" pitchFamily="34" charset="0"/>
                <a:cs typeface="Tahoma" pitchFamily="34" charset="0"/>
              </a:rPr>
              <a:t>installed in the tower and the number of heliostats or </a:t>
            </a:r>
            <a:r>
              <a:rPr lang="en-US" b="1" dirty="0" smtClean="0">
                <a:latin typeface="Arial Black" pitchFamily="34" charset="0"/>
                <a:cs typeface="Tahoma" pitchFamily="34" charset="0"/>
              </a:rPr>
              <a:t>mirror.</a:t>
            </a:r>
          </a:p>
          <a:p>
            <a:pPr algn="just"/>
            <a:r>
              <a:rPr lang="es-ES" b="1" dirty="0" smtClean="0">
                <a:latin typeface="Arial Black" pitchFamily="34" charset="0"/>
                <a:cs typeface="Tahoma" pitchFamily="34" charset="0"/>
              </a:rPr>
              <a:t> </a:t>
            </a:r>
            <a:endParaRPr lang="es-ES" dirty="0"/>
          </a:p>
        </p:txBody>
      </p:sp>
      <p:pic>
        <p:nvPicPr>
          <p:cNvPr id="5"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7" name="6 Rectángulo redondeado"/>
          <p:cNvSpPr/>
          <p:nvPr/>
        </p:nvSpPr>
        <p:spPr>
          <a:xfrm>
            <a:off x="1928794" y="500042"/>
            <a:ext cx="5072098" cy="57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effectLst>
                  <a:outerShdw blurRad="38100" dist="38100" dir="2700000" algn="tl">
                    <a:srgbClr val="000000">
                      <a:alpha val="43137"/>
                    </a:srgbClr>
                  </a:outerShdw>
                </a:effectLst>
              </a:rPr>
              <a:t>Tower </a:t>
            </a:r>
            <a:r>
              <a:rPr lang="es-ES" sz="3200" dirty="0" err="1" smtClean="0">
                <a:effectLst>
                  <a:outerShdw blurRad="38100" dist="38100" dir="2700000" algn="tl">
                    <a:srgbClr val="000000">
                      <a:alpha val="43137"/>
                    </a:srgbClr>
                  </a:outerShdw>
                </a:effectLst>
              </a:rPr>
              <a:t>characteristics</a:t>
            </a:r>
            <a:endParaRPr lang="es-ES" sz="3200" dirty="0">
              <a:effectLst>
                <a:outerShdw blurRad="38100" dist="38100" dir="2700000" algn="tl">
                  <a:srgbClr val="000000">
                    <a:alpha val="43137"/>
                  </a:srgbClr>
                </a:outerShdw>
              </a:effectLst>
            </a:endParaRPr>
          </a:p>
        </p:txBody>
      </p:sp>
      <p:sp>
        <p:nvSpPr>
          <p:cNvPr id="9" name="8 Marcador de número de diapositiva"/>
          <p:cNvSpPr>
            <a:spLocks noGrp="1"/>
          </p:cNvSpPr>
          <p:nvPr>
            <p:ph type="sldNum" sz="quarter" idx="12"/>
          </p:nvPr>
        </p:nvSpPr>
        <p:spPr/>
        <p:txBody>
          <a:bodyPr/>
          <a:lstStyle/>
          <a:p>
            <a:fld id="{49DE8E72-DAFE-4D86-B4FC-C4B92A546FEB}" type="slidenum">
              <a:rPr lang="es-ES" smtClean="0"/>
              <a:pPr/>
              <a:t>35</a:t>
            </a:fld>
            <a:endParaRPr lang="es-E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l="25195" t="30000" r="25679" b="25937"/>
          <a:stretch>
            <a:fillRect/>
          </a:stretch>
        </p:blipFill>
        <p:spPr bwMode="auto">
          <a:xfrm>
            <a:off x="4643438" y="4150209"/>
            <a:ext cx="3939402" cy="2309772"/>
          </a:xfrm>
          <a:prstGeom prst="rect">
            <a:avLst/>
          </a:prstGeom>
          <a:noFill/>
          <a:ln w="22225" cap="rnd" cmpd="sng">
            <a:solidFill>
              <a:schemeClr val="accent1"/>
            </a:solidFill>
            <a:round/>
            <a:headEnd/>
            <a:tailEnd/>
          </a:ln>
          <a:effectLst/>
        </p:spPr>
      </p:pic>
      <p:pic>
        <p:nvPicPr>
          <p:cNvPr id="9" name="Picture 2" descr="File:Gemasolar.jpg"/>
          <p:cNvPicPr>
            <a:picLocks noChangeAspect="1" noChangeArrowheads="1"/>
          </p:cNvPicPr>
          <p:nvPr/>
        </p:nvPicPr>
        <p:blipFill>
          <a:blip r:embed="rId3" cstate="print"/>
          <a:srcRect/>
          <a:stretch>
            <a:fillRect/>
          </a:stretch>
        </p:blipFill>
        <p:spPr bwMode="auto">
          <a:xfrm>
            <a:off x="742504" y="4209824"/>
            <a:ext cx="3329430" cy="2218232"/>
          </a:xfrm>
          <a:prstGeom prst="rect">
            <a:avLst/>
          </a:prstGeom>
          <a:noFill/>
          <a:ln w="34925" cap="rnd" cmpd="sng">
            <a:solidFill>
              <a:schemeClr val="accent1"/>
            </a:solidFill>
          </a:ln>
        </p:spPr>
      </p:pic>
      <p:pic>
        <p:nvPicPr>
          <p:cNvPr id="4" name="Picture 3" descr="C:\Documents and Settings\Administrador\Escritorio\Energía SOLAR\Logotipo JVR.bmp"/>
          <p:cNvPicPr>
            <a:picLocks noChangeAspect="1" noChangeArrowheads="1"/>
          </p:cNvPicPr>
          <p:nvPr/>
        </p:nvPicPr>
        <p:blipFill>
          <a:blip r:embed="rId4" cstate="print"/>
          <a:srcRect l="14677" r="16340" b="15467"/>
          <a:stretch>
            <a:fillRect/>
          </a:stretch>
        </p:blipFill>
        <p:spPr bwMode="auto">
          <a:xfrm>
            <a:off x="-32" y="-24"/>
            <a:ext cx="1357322" cy="1357322"/>
          </a:xfrm>
          <a:prstGeom prst="rect">
            <a:avLst/>
          </a:prstGeom>
          <a:noFill/>
        </p:spPr>
      </p:pic>
      <p:sp>
        <p:nvSpPr>
          <p:cNvPr id="6" name="5 Rectángulo"/>
          <p:cNvSpPr/>
          <p:nvPr/>
        </p:nvSpPr>
        <p:spPr>
          <a:xfrm>
            <a:off x="500034" y="1844824"/>
            <a:ext cx="8147456" cy="1754327"/>
          </a:xfrm>
          <a:prstGeom prst="rect">
            <a:avLst/>
          </a:prstGeom>
        </p:spPr>
        <p:txBody>
          <a:bodyPr wrap="square">
            <a:spAutoFit/>
          </a:bodyPr>
          <a:lstStyle/>
          <a:p>
            <a:pPr algn="just"/>
            <a:r>
              <a:rPr lang="es-ES" b="1" dirty="0" err="1">
                <a:latin typeface="Arial Black" pitchFamily="34" charset="0"/>
                <a:cs typeface="Tahoma" pitchFamily="34" charset="0"/>
              </a:rPr>
              <a:t>T</a:t>
            </a:r>
            <a:r>
              <a:rPr lang="es-ES" b="1" dirty="0" err="1" smtClean="0">
                <a:latin typeface="Arial Black" pitchFamily="34" charset="0"/>
                <a:cs typeface="Tahoma" pitchFamily="34" charset="0"/>
              </a:rPr>
              <a: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tower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destinated</a:t>
            </a:r>
            <a:r>
              <a:rPr lang="es-ES" b="1" dirty="0" smtClean="0">
                <a:latin typeface="Arial Black" pitchFamily="34" charset="0"/>
                <a:cs typeface="Tahoma" pitchFamily="34" charset="0"/>
              </a:rPr>
              <a:t> tu produce up </a:t>
            </a:r>
            <a:r>
              <a:rPr lang="es-ES" b="1" dirty="0" err="1" smtClean="0">
                <a:latin typeface="Arial Black" pitchFamily="34" charset="0"/>
                <a:cs typeface="Tahoma" pitchFamily="34" charset="0"/>
              </a:rPr>
              <a:t>to</a:t>
            </a:r>
            <a:r>
              <a:rPr lang="es-ES" b="1" dirty="0" smtClean="0">
                <a:latin typeface="Arial Black" pitchFamily="34" charset="0"/>
                <a:cs typeface="Tahoma" pitchFamily="34" charset="0"/>
              </a:rPr>
              <a:t> 20Mw/h </a:t>
            </a:r>
            <a:r>
              <a:rPr lang="es-ES" b="1" dirty="0" err="1" smtClean="0">
                <a:solidFill>
                  <a:srgbClr val="FF0000"/>
                </a:solidFill>
                <a:latin typeface="Arial Black" pitchFamily="34" charset="0"/>
                <a:cs typeface="Tahoma" pitchFamily="34" charset="0"/>
              </a:rPr>
              <a:t>power</a:t>
            </a:r>
            <a:r>
              <a:rPr lang="es-ES" b="1" dirty="0" smtClean="0">
                <a:solidFill>
                  <a:srgbClr val="FF0000"/>
                </a:solidFill>
                <a:latin typeface="Arial Black" pitchFamily="34" charset="0"/>
                <a:cs typeface="Tahoma" pitchFamily="34" charset="0"/>
              </a:rPr>
              <a:t> </a:t>
            </a:r>
            <a:r>
              <a:rPr lang="es-ES" b="1" dirty="0" err="1" smtClean="0">
                <a:latin typeface="Arial Black" pitchFamily="34" charset="0"/>
                <a:cs typeface="Tahoma" pitchFamily="34" charset="0"/>
              </a:rPr>
              <a:t>with</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JVR turbine, </a:t>
            </a:r>
            <a:r>
              <a:rPr lang="es-ES" b="1" dirty="0" err="1" smtClean="0">
                <a:latin typeface="Arial Black" pitchFamily="34" charset="0"/>
                <a:cs typeface="Tahoma" pitchFamily="34" charset="0"/>
              </a:rPr>
              <a:t>does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not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need</a:t>
            </a:r>
            <a:r>
              <a:rPr lang="es-ES" b="1" dirty="0" smtClean="0">
                <a:latin typeface="Arial Black" pitchFamily="34" charset="0"/>
                <a:cs typeface="Tahoma" pitchFamily="34" charset="0"/>
              </a:rPr>
              <a:t> as </a:t>
            </a:r>
            <a:r>
              <a:rPr lang="es-ES" b="1" dirty="0" err="1" smtClean="0">
                <a:latin typeface="Arial Black" pitchFamily="34" charset="0"/>
                <a:cs typeface="Tahoma" pitchFamily="34" charset="0"/>
              </a:rPr>
              <a:t>much</a:t>
            </a:r>
            <a:r>
              <a:rPr lang="es-ES" b="1" dirty="0" smtClean="0">
                <a:latin typeface="Arial Black" pitchFamily="34" charset="0"/>
                <a:cs typeface="Tahoma" pitchFamily="34" charset="0"/>
              </a:rPr>
              <a:t> </a:t>
            </a:r>
            <a:r>
              <a:rPr lang="es-ES" b="1" dirty="0" err="1" smtClean="0">
                <a:solidFill>
                  <a:schemeClr val="accent2"/>
                </a:solidFill>
                <a:latin typeface="Arial Black" pitchFamily="34" charset="0"/>
                <a:cs typeface="Tahoma" pitchFamily="34" charset="0"/>
              </a:rPr>
              <a:t>area</a:t>
            </a:r>
            <a:r>
              <a:rPr lang="es-ES" b="1" dirty="0" smtClean="0">
                <a:solidFill>
                  <a:schemeClr val="accent2"/>
                </a:solidFill>
                <a:latin typeface="Arial Black" pitchFamily="34" charset="0"/>
                <a:cs typeface="Tahoma" pitchFamily="34" charset="0"/>
              </a:rPr>
              <a:t> </a:t>
            </a:r>
            <a:r>
              <a:rPr lang="es-ES" b="1" dirty="0" smtClean="0">
                <a:latin typeface="Arial Black" pitchFamily="34" charset="0"/>
                <a:cs typeface="Tahoma" pitchFamily="34" charset="0"/>
              </a:rPr>
              <a:t>as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alternative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technologie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towers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Fot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this</a:t>
            </a:r>
            <a:r>
              <a:rPr lang="es-ES" b="1" dirty="0" smtClean="0">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it</a:t>
            </a:r>
            <a:r>
              <a:rPr lang="es-ES" b="1" dirty="0" smtClean="0">
                <a:solidFill>
                  <a:srgbClr val="FF0000"/>
                </a:solidFill>
                <a:latin typeface="Arial Black" pitchFamily="34" charset="0"/>
                <a:cs typeface="Tahoma" pitchFamily="34" charset="0"/>
              </a:rPr>
              <a:t> has </a:t>
            </a:r>
            <a:r>
              <a:rPr lang="es-ES" b="1" dirty="0" err="1" smtClean="0">
                <a:solidFill>
                  <a:srgbClr val="FF0000"/>
                </a:solidFill>
                <a:latin typeface="Arial Black" pitchFamily="34" charset="0"/>
                <a:cs typeface="Tahoma" pitchFamily="34" charset="0"/>
              </a:rPr>
              <a:t>productivity</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associated</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to</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the</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heliostats</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specially</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patented</a:t>
            </a:r>
            <a:r>
              <a:rPr lang="es-ES" b="1" dirty="0" smtClean="0">
                <a:solidFill>
                  <a:srgbClr val="FF0000"/>
                </a:solidFill>
                <a:latin typeface="Arial Black" pitchFamily="34" charset="0"/>
                <a:cs typeface="Tahoma" pitchFamily="34" charset="0"/>
              </a:rPr>
              <a:t> and </a:t>
            </a:r>
            <a:r>
              <a:rPr lang="es-ES" b="1" dirty="0" err="1" smtClean="0">
                <a:solidFill>
                  <a:srgbClr val="FF0000"/>
                </a:solidFill>
                <a:latin typeface="Arial Black" pitchFamily="34" charset="0"/>
                <a:cs typeface="Tahoma" pitchFamily="34" charset="0"/>
              </a:rPr>
              <a:t>designed</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for</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this</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reason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These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heliostats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take</a:t>
            </a:r>
            <a:r>
              <a:rPr lang="es-ES" b="1" dirty="0" smtClean="0">
                <a:latin typeface="Arial Black" pitchFamily="34" charset="0"/>
                <a:cs typeface="Tahoma" pitchFamily="34" charset="0"/>
              </a:rPr>
              <a:t> up a </a:t>
            </a:r>
            <a:r>
              <a:rPr lang="es-ES" b="1" dirty="0" err="1" smtClean="0">
                <a:solidFill>
                  <a:srgbClr val="FF0000"/>
                </a:solidFill>
                <a:latin typeface="Arial Black" pitchFamily="34" charset="0"/>
                <a:cs typeface="Tahoma" pitchFamily="34" charset="0"/>
              </a:rPr>
              <a:t>tract</a:t>
            </a:r>
            <a:r>
              <a:rPr lang="es-ES" b="1" dirty="0" smtClean="0">
                <a:solidFill>
                  <a:srgbClr val="FF0000"/>
                </a:solidFill>
                <a:latin typeface="Arial Black" pitchFamily="34" charset="0"/>
                <a:cs typeface="Tahoma" pitchFamily="34" charset="0"/>
              </a:rPr>
              <a:t> of </a:t>
            </a:r>
            <a:r>
              <a:rPr lang="es-ES" b="1" dirty="0" err="1" smtClean="0">
                <a:solidFill>
                  <a:srgbClr val="FF0000"/>
                </a:solidFill>
                <a:latin typeface="Arial Black" pitchFamily="34" charset="0"/>
                <a:cs typeface="Tahoma" pitchFamily="34" charset="0"/>
              </a:rPr>
              <a:t>land</a:t>
            </a:r>
            <a:r>
              <a:rPr lang="es-ES" b="1" dirty="0" smtClean="0">
                <a:solidFill>
                  <a:srgbClr val="FF0000"/>
                </a:solidFill>
                <a:latin typeface="Arial Black" pitchFamily="34" charset="0"/>
                <a:cs typeface="Tahoma" pitchFamily="34" charset="0"/>
              </a:rPr>
              <a:t> </a:t>
            </a:r>
            <a:r>
              <a:rPr lang="es-ES" b="1" dirty="0" err="1" smtClean="0">
                <a:latin typeface="Arial Black" pitchFamily="34" charset="0"/>
                <a:cs typeface="Tahoma" pitchFamily="34" charset="0"/>
              </a:rPr>
              <a:t>considerably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lower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than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what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currently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know</a:t>
            </a:r>
            <a:r>
              <a:rPr lang="es-ES" b="1" dirty="0" smtClean="0">
                <a:latin typeface="Arial Black" pitchFamily="34" charset="0"/>
                <a:cs typeface="Tahoma" pitchFamily="34" charset="0"/>
              </a:rPr>
              <a:t>. (aprox. 40% </a:t>
            </a:r>
            <a:r>
              <a:rPr lang="es-ES" b="1" dirty="0" err="1" smtClean="0">
                <a:latin typeface="Arial Black" pitchFamily="34" charset="0"/>
                <a:cs typeface="Tahoma" pitchFamily="34" charset="0"/>
              </a:rPr>
              <a:t>less</a:t>
            </a:r>
            <a:r>
              <a:rPr lang="es-ES" b="1" dirty="0" smtClean="0">
                <a:latin typeface="Arial Black" pitchFamily="34" charset="0"/>
                <a:cs typeface="Tahoma" pitchFamily="34" charset="0"/>
              </a:rPr>
              <a:t>).</a:t>
            </a:r>
          </a:p>
        </p:txBody>
      </p:sp>
      <p:sp>
        <p:nvSpPr>
          <p:cNvPr id="7" name="6 Rectángulo"/>
          <p:cNvSpPr/>
          <p:nvPr/>
        </p:nvSpPr>
        <p:spPr>
          <a:xfrm>
            <a:off x="500034" y="1340768"/>
            <a:ext cx="3309367" cy="400110"/>
          </a:xfrm>
          <a:prstGeom prst="rect">
            <a:avLst/>
          </a:prstGeom>
        </p:spPr>
        <p:txBody>
          <a:bodyPr wrap="square">
            <a:spAutoFit/>
          </a:bodyPr>
          <a:lstStyle/>
          <a:p>
            <a:r>
              <a:rPr lang="es-ES" sz="2000" b="1" u="sng" dirty="0" err="1" smtClean="0">
                <a:solidFill>
                  <a:schemeClr val="bg2">
                    <a:lumMod val="10000"/>
                  </a:schemeClr>
                </a:solidFill>
                <a:latin typeface="Arial Black" pitchFamily="34" charset="0"/>
                <a:cs typeface="Tahoma" pitchFamily="34" charset="0"/>
              </a:rPr>
              <a:t>It</a:t>
            </a:r>
            <a:r>
              <a:rPr lang="es-ES" sz="2000" b="1" u="sng" dirty="0" smtClean="0">
                <a:solidFill>
                  <a:schemeClr val="bg2">
                    <a:lumMod val="10000"/>
                  </a:schemeClr>
                </a:solidFill>
                <a:latin typeface="Arial Black" pitchFamily="34" charset="0"/>
                <a:cs typeface="Tahoma" pitchFamily="34" charset="0"/>
              </a:rPr>
              <a:t> </a:t>
            </a:r>
            <a:r>
              <a:rPr lang="es-ES" sz="2000" b="1" u="sng" dirty="0" err="1" smtClean="0">
                <a:solidFill>
                  <a:schemeClr val="bg2">
                    <a:lumMod val="10000"/>
                  </a:schemeClr>
                </a:solidFill>
                <a:latin typeface="Arial Black" pitchFamily="34" charset="0"/>
                <a:cs typeface="Tahoma" pitchFamily="34" charset="0"/>
              </a:rPr>
              <a:t>takes</a:t>
            </a:r>
            <a:r>
              <a:rPr lang="es-ES" sz="2000" b="1" u="sng" dirty="0" smtClean="0">
                <a:solidFill>
                  <a:schemeClr val="bg2">
                    <a:lumMod val="10000"/>
                  </a:schemeClr>
                </a:solidFill>
                <a:latin typeface="Arial Black" pitchFamily="34" charset="0"/>
                <a:cs typeface="Tahoma" pitchFamily="34" charset="0"/>
              </a:rPr>
              <a:t> up </a:t>
            </a:r>
            <a:r>
              <a:rPr lang="es-ES" sz="2000" b="1" u="sng" dirty="0" err="1" smtClean="0">
                <a:solidFill>
                  <a:schemeClr val="bg2">
                    <a:lumMod val="10000"/>
                  </a:schemeClr>
                </a:solidFill>
                <a:latin typeface="Arial Black" pitchFamily="34" charset="0"/>
                <a:cs typeface="Tahoma" pitchFamily="34" charset="0"/>
              </a:rPr>
              <a:t>less</a:t>
            </a:r>
            <a:r>
              <a:rPr lang="es-ES" sz="2000" b="1" u="sng" dirty="0" smtClean="0">
                <a:solidFill>
                  <a:schemeClr val="bg2">
                    <a:lumMod val="10000"/>
                  </a:schemeClr>
                </a:solidFill>
                <a:latin typeface="Arial Black" pitchFamily="34" charset="0"/>
                <a:cs typeface="Tahoma" pitchFamily="34" charset="0"/>
              </a:rPr>
              <a:t> </a:t>
            </a:r>
            <a:r>
              <a:rPr lang="es-ES" sz="2000" b="1" u="sng" dirty="0" err="1" smtClean="0">
                <a:solidFill>
                  <a:srgbClr val="FF0000"/>
                </a:solidFill>
                <a:latin typeface="Arial Black" pitchFamily="34" charset="0"/>
                <a:cs typeface="Tahoma" pitchFamily="34" charset="0"/>
              </a:rPr>
              <a:t>area</a:t>
            </a:r>
            <a:endParaRPr lang="es-ES" sz="2000" u="sng" dirty="0">
              <a:solidFill>
                <a:srgbClr val="FF0000"/>
              </a:solidFill>
            </a:endParaRPr>
          </a:p>
        </p:txBody>
      </p:sp>
      <p:sp>
        <p:nvSpPr>
          <p:cNvPr id="10" name="9 Rectángulo"/>
          <p:cNvSpPr/>
          <p:nvPr/>
        </p:nvSpPr>
        <p:spPr>
          <a:xfrm>
            <a:off x="1285852" y="6519446"/>
            <a:ext cx="2470548" cy="338554"/>
          </a:xfrm>
          <a:prstGeom prst="rect">
            <a:avLst/>
          </a:prstGeom>
        </p:spPr>
        <p:txBody>
          <a:bodyPr wrap="none">
            <a:spAutoFit/>
          </a:bodyPr>
          <a:lstStyle/>
          <a:p>
            <a:r>
              <a:rPr lang="es-ES" sz="1600" b="1" i="1" dirty="0" err="1" smtClean="0">
                <a:solidFill>
                  <a:srgbClr val="0070C0"/>
                </a:solidFill>
                <a:latin typeface="Arial Black" pitchFamily="34" charset="0"/>
                <a:cs typeface="Tahoma" pitchFamily="34" charset="0"/>
              </a:rPr>
              <a:t>Conventional</a:t>
            </a:r>
            <a:r>
              <a:rPr lang="es-ES" sz="1600" b="1" i="1" dirty="0" smtClean="0">
                <a:solidFill>
                  <a:srgbClr val="0070C0"/>
                </a:solidFill>
                <a:latin typeface="Arial Black" pitchFamily="34" charset="0"/>
                <a:cs typeface="Tahoma" pitchFamily="34" charset="0"/>
              </a:rPr>
              <a:t> </a:t>
            </a:r>
            <a:r>
              <a:rPr lang="es-ES" sz="1600" b="1" i="1" dirty="0">
                <a:solidFill>
                  <a:srgbClr val="0070C0"/>
                </a:solidFill>
                <a:latin typeface="Arial Black" pitchFamily="34" charset="0"/>
                <a:cs typeface="Tahoma" pitchFamily="34" charset="0"/>
              </a:rPr>
              <a:t>T</a:t>
            </a:r>
            <a:r>
              <a:rPr lang="es-ES" sz="1600" b="1" i="1" dirty="0" smtClean="0">
                <a:solidFill>
                  <a:srgbClr val="0070C0"/>
                </a:solidFill>
                <a:latin typeface="Arial Black" pitchFamily="34" charset="0"/>
                <a:cs typeface="Tahoma" pitchFamily="34" charset="0"/>
              </a:rPr>
              <a:t>ower</a:t>
            </a:r>
            <a:endParaRPr lang="es-ES" sz="1600" dirty="0"/>
          </a:p>
        </p:txBody>
      </p:sp>
      <p:sp>
        <p:nvSpPr>
          <p:cNvPr id="11" name="10 Rectángulo"/>
          <p:cNvSpPr/>
          <p:nvPr/>
        </p:nvSpPr>
        <p:spPr>
          <a:xfrm>
            <a:off x="5357818" y="6519446"/>
            <a:ext cx="3209733" cy="338554"/>
          </a:xfrm>
          <a:prstGeom prst="rect">
            <a:avLst/>
          </a:prstGeom>
        </p:spPr>
        <p:txBody>
          <a:bodyPr wrap="none">
            <a:spAutoFit/>
          </a:bodyPr>
          <a:lstStyle/>
          <a:p>
            <a:r>
              <a:rPr lang="es-ES" sz="1600" b="1" i="1" dirty="0" smtClean="0">
                <a:solidFill>
                  <a:srgbClr val="0070C0"/>
                </a:solidFill>
                <a:latin typeface="Arial Black" pitchFamily="34" charset="0"/>
                <a:cs typeface="Tahoma" pitchFamily="34" charset="0"/>
              </a:rPr>
              <a:t>Tower </a:t>
            </a:r>
            <a:r>
              <a:rPr lang="es-ES" sz="1600" b="1" i="1" dirty="0" err="1" smtClean="0">
                <a:solidFill>
                  <a:srgbClr val="0070C0"/>
                </a:solidFill>
                <a:latin typeface="Arial Black" pitchFamily="34" charset="0"/>
                <a:cs typeface="Tahoma" pitchFamily="34" charset="0"/>
              </a:rPr>
              <a:t>with</a:t>
            </a:r>
            <a:r>
              <a:rPr lang="es-ES" sz="1600" b="1" i="1" dirty="0" smtClean="0">
                <a:solidFill>
                  <a:srgbClr val="0070C0"/>
                </a:solidFill>
                <a:latin typeface="Arial Black" pitchFamily="34" charset="0"/>
                <a:cs typeface="Tahoma" pitchFamily="34" charset="0"/>
              </a:rPr>
              <a:t> JVR </a:t>
            </a:r>
            <a:r>
              <a:rPr lang="es-ES" sz="1600" b="1" i="1" dirty="0" err="1" smtClean="0">
                <a:solidFill>
                  <a:srgbClr val="0070C0"/>
                </a:solidFill>
                <a:latin typeface="Arial Black" pitchFamily="34" charset="0"/>
                <a:cs typeface="Tahoma" pitchFamily="34" charset="0"/>
              </a:rPr>
              <a:t>heliostats</a:t>
            </a:r>
            <a:endParaRPr lang="es-ES" sz="1600" dirty="0"/>
          </a:p>
        </p:txBody>
      </p:sp>
      <p:sp>
        <p:nvSpPr>
          <p:cNvPr id="13" name="12 Marcador de número de diapositiva"/>
          <p:cNvSpPr>
            <a:spLocks noGrp="1"/>
          </p:cNvSpPr>
          <p:nvPr>
            <p:ph type="sldNum" sz="quarter" idx="12"/>
          </p:nvPr>
        </p:nvSpPr>
        <p:spPr/>
        <p:txBody>
          <a:bodyPr/>
          <a:lstStyle/>
          <a:p>
            <a:fld id="{49DE8E72-DAFE-4D86-B4FC-C4B92A546FEB}" type="slidenum">
              <a:rPr lang="es-ES" smtClean="0"/>
              <a:pPr/>
              <a:t>36</a:t>
            </a:fld>
            <a:endParaRPr lang="es-E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4" name="3 Rectángulo"/>
          <p:cNvSpPr/>
          <p:nvPr/>
        </p:nvSpPr>
        <p:spPr>
          <a:xfrm>
            <a:off x="357158" y="1643050"/>
            <a:ext cx="2899126" cy="400110"/>
          </a:xfrm>
          <a:prstGeom prst="rect">
            <a:avLst/>
          </a:prstGeom>
        </p:spPr>
        <p:txBody>
          <a:bodyPr wrap="none">
            <a:spAutoFit/>
          </a:bodyPr>
          <a:lstStyle/>
          <a:p>
            <a:r>
              <a:rPr lang="es-ES" sz="2000" b="1" u="sng" dirty="0" smtClean="0">
                <a:solidFill>
                  <a:schemeClr val="bg2">
                    <a:lumMod val="10000"/>
                  </a:schemeClr>
                </a:solidFill>
                <a:latin typeface="Arial Black" pitchFamily="34" charset="0"/>
                <a:cs typeface="Tahoma" pitchFamily="34" charset="0"/>
              </a:rPr>
              <a:t>No  </a:t>
            </a:r>
            <a:r>
              <a:rPr lang="es-ES" sz="2000" b="1" u="sng" dirty="0" err="1" smtClean="0">
                <a:solidFill>
                  <a:schemeClr val="bg2">
                    <a:lumMod val="10000"/>
                  </a:schemeClr>
                </a:solidFill>
                <a:latin typeface="Arial Black" pitchFamily="34" charset="0"/>
                <a:cs typeface="Tahoma" pitchFamily="34" charset="0"/>
              </a:rPr>
              <a:t>water</a:t>
            </a:r>
            <a:r>
              <a:rPr lang="es-ES" sz="2000" b="1" u="sng" dirty="0" smtClean="0">
                <a:solidFill>
                  <a:schemeClr val="bg2">
                    <a:lumMod val="10000"/>
                  </a:schemeClr>
                </a:solidFill>
                <a:latin typeface="Arial Black" pitchFamily="34" charset="0"/>
                <a:cs typeface="Tahoma" pitchFamily="34" charset="0"/>
              </a:rPr>
              <a:t> consume</a:t>
            </a:r>
            <a:endParaRPr lang="es-ES" sz="2000" u="sng" dirty="0">
              <a:solidFill>
                <a:schemeClr val="bg2">
                  <a:lumMod val="10000"/>
                </a:schemeClr>
              </a:solidFill>
            </a:endParaRPr>
          </a:p>
        </p:txBody>
      </p:sp>
      <p:sp>
        <p:nvSpPr>
          <p:cNvPr id="5" name="4 Rectángulo"/>
          <p:cNvSpPr/>
          <p:nvPr/>
        </p:nvSpPr>
        <p:spPr>
          <a:xfrm>
            <a:off x="357158" y="2143116"/>
            <a:ext cx="4714908" cy="3693319"/>
          </a:xfrm>
          <a:prstGeom prst="rect">
            <a:avLst/>
          </a:prstGeom>
        </p:spPr>
        <p:txBody>
          <a:bodyPr wrap="square">
            <a:spAutoFit/>
          </a:bodyPr>
          <a:lstStyle/>
          <a:p>
            <a:r>
              <a:rPr lang="es-ES" b="1" dirty="0" err="1" smtClean="0">
                <a:latin typeface="Arial Black" pitchFamily="34" charset="0"/>
                <a:cs typeface="Tahoma" pitchFamily="34" charset="0"/>
              </a:rPr>
              <a:t>Water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generally</a:t>
            </a:r>
            <a:r>
              <a:rPr lang="es-ES" b="1" dirty="0" smtClean="0">
                <a:latin typeface="Arial Black" pitchFamily="34" charset="0"/>
                <a:cs typeface="Tahoma" pitchFamily="34" charset="0"/>
              </a:rPr>
              <a:t> a </a:t>
            </a:r>
            <a:r>
              <a:rPr lang="es-ES" b="1" dirty="0" err="1" smtClean="0">
                <a:latin typeface="Arial Black" pitchFamily="34" charset="0"/>
                <a:cs typeface="Tahoma" pitchFamily="34" charset="0"/>
              </a:rPr>
              <a:t>very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scarce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resource</a:t>
            </a:r>
            <a:r>
              <a:rPr lang="es-ES" b="1" dirty="0" smtClean="0">
                <a:latin typeface="Arial Black" pitchFamily="34" charset="0"/>
                <a:cs typeface="Tahoma" pitchFamily="34" charset="0"/>
              </a:rPr>
              <a:t> in </a:t>
            </a:r>
            <a:r>
              <a:rPr lang="es-ES" b="1" dirty="0" err="1" smtClean="0">
                <a:latin typeface="Arial Black" pitchFamily="34" charset="0"/>
                <a:cs typeface="Tahoma" pitchFamily="34" charset="0"/>
              </a:rPr>
              <a:t>areas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that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recive</a:t>
            </a:r>
            <a:r>
              <a:rPr lang="es-ES" b="1" dirty="0" smtClean="0">
                <a:latin typeface="Arial Black" pitchFamily="34" charset="0"/>
                <a:cs typeface="Tahoma" pitchFamily="34" charset="0"/>
              </a:rPr>
              <a:t> a </a:t>
            </a:r>
            <a:r>
              <a:rPr lang="es-ES" b="1" dirty="0" err="1" smtClean="0">
                <a:latin typeface="Arial Black" pitchFamily="34" charset="0"/>
                <a:cs typeface="Tahoma" pitchFamily="34" charset="0"/>
              </a:rPr>
              <a:t>large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amount</a:t>
            </a:r>
            <a:r>
              <a:rPr lang="es-ES" b="1" dirty="0" smtClean="0">
                <a:latin typeface="Arial Black" pitchFamily="34" charset="0"/>
                <a:cs typeface="Tahoma" pitchFamily="34" charset="0"/>
              </a:rPr>
              <a:t> of </a:t>
            </a:r>
            <a:r>
              <a:rPr lang="es-ES" b="1" dirty="0" err="1" smtClean="0">
                <a:latin typeface="Arial Black" pitchFamily="34" charset="0"/>
                <a:cs typeface="Tahoma" pitchFamily="34" charset="0"/>
              </a:rPr>
              <a:t>radiation</a:t>
            </a:r>
            <a:r>
              <a:rPr lang="es-ES" b="1" dirty="0" smtClean="0">
                <a:latin typeface="Arial Black" pitchFamily="34" charset="0"/>
                <a:cs typeface="Tahoma" pitchFamily="34" charset="0"/>
              </a:rPr>
              <a:t> and are </a:t>
            </a:r>
            <a:r>
              <a:rPr lang="es-ES" b="1" dirty="0" err="1" smtClean="0">
                <a:latin typeface="Arial Black" pitchFamily="34" charset="0"/>
                <a:cs typeface="Tahoma" pitchFamily="34" charset="0"/>
              </a:rPr>
              <a:t>suitable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for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installation</a:t>
            </a:r>
            <a:r>
              <a:rPr lang="es-ES" b="1" dirty="0" smtClean="0">
                <a:latin typeface="Arial Black" pitchFamily="34" charset="0"/>
                <a:cs typeface="Tahoma" pitchFamily="34" charset="0"/>
              </a:rPr>
              <a:t> of </a:t>
            </a:r>
            <a:r>
              <a:rPr lang="es-ES" b="1" dirty="0" err="1" smtClean="0">
                <a:latin typeface="Arial Black" pitchFamily="34" charset="0"/>
                <a:cs typeface="Tahoma" pitchFamily="34" charset="0"/>
              </a:rPr>
              <a:t>this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kind</a:t>
            </a:r>
            <a:r>
              <a:rPr lang="es-ES" b="1" dirty="0" smtClean="0">
                <a:latin typeface="Arial Black" pitchFamily="34" charset="0"/>
                <a:cs typeface="Tahoma" pitchFamily="34" charset="0"/>
              </a:rPr>
              <a:t> of </a:t>
            </a:r>
            <a:r>
              <a:rPr lang="es-ES" b="1" dirty="0" err="1" smtClean="0">
                <a:latin typeface="Arial Black" pitchFamily="34" charset="0"/>
                <a:cs typeface="Tahoma" pitchFamily="34" charset="0"/>
              </a:rPr>
              <a:t>infrastructures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reason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why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conventional</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installations</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large</a:t>
            </a:r>
            <a:r>
              <a:rPr lang="es-ES" b="1" dirty="0" smtClean="0">
                <a:solidFill>
                  <a:srgbClr val="FF0000"/>
                </a:solidFill>
                <a:latin typeface="Arial Black" pitchFamily="34" charset="0"/>
                <a:cs typeface="Tahoma" pitchFamily="34" charset="0"/>
              </a:rPr>
              <a:t> </a:t>
            </a:r>
            <a:r>
              <a:rPr lang="es-ES" b="1" dirty="0" err="1" smtClean="0">
                <a:latin typeface="Arial Black" pitchFamily="34" charset="0"/>
                <a:cs typeface="Tahoma" pitchFamily="34" charset="0"/>
              </a:rPr>
              <a:t>water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consumers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face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problem</a:t>
            </a:r>
            <a:r>
              <a:rPr lang="es-ES" b="1" dirty="0" smtClean="0">
                <a:latin typeface="Arial Black" pitchFamily="34" charset="0"/>
                <a:cs typeface="Tahoma" pitchFamily="34" charset="0"/>
              </a:rPr>
              <a:t> of </a:t>
            </a:r>
            <a:r>
              <a:rPr lang="es-ES" b="1" dirty="0" err="1" smtClean="0">
                <a:latin typeface="Arial Black" pitchFamily="34" charset="0"/>
                <a:cs typeface="Tahoma" pitchFamily="34" charset="0"/>
              </a:rPr>
              <a:t>ensuring</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access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where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there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is</a:t>
            </a:r>
            <a:r>
              <a:rPr lang="es-ES" b="1" dirty="0" smtClean="0">
                <a:latin typeface="Arial Black" pitchFamily="34" charset="0"/>
                <a:cs typeface="Tahoma" pitchFamily="34" charset="0"/>
              </a:rPr>
              <a:t> a </a:t>
            </a:r>
            <a:r>
              <a:rPr lang="es-ES" b="1" dirty="0" err="1" smtClean="0">
                <a:latin typeface="Arial Black" pitchFamily="34" charset="0"/>
                <a:cs typeface="Tahoma" pitchFamily="34" charset="0"/>
              </a:rPr>
              <a:t>resource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limitation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competing</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against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population</a:t>
            </a:r>
            <a:r>
              <a:rPr lang="es-ES" b="1" dirty="0" smtClean="0">
                <a:latin typeface="Arial Black" pitchFamily="34" charset="0"/>
                <a:cs typeface="Tahoma" pitchFamily="34" charset="0"/>
              </a:rPr>
              <a:t> and </a:t>
            </a:r>
            <a:r>
              <a:rPr lang="es-ES" b="1" dirty="0" err="1" smtClean="0">
                <a:latin typeface="Arial Black" pitchFamily="34" charset="0"/>
                <a:cs typeface="Tahoma" pitchFamily="34" charset="0"/>
              </a:rPr>
              <a:t>agriculture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that</a:t>
            </a:r>
            <a:r>
              <a:rPr lang="es-ES" b="1" dirty="0" smtClean="0">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demands</a:t>
            </a:r>
            <a:r>
              <a:rPr lang="es-ES" b="1" dirty="0" smtClean="0">
                <a:solidFill>
                  <a:srgbClr val="FF0000"/>
                </a:solidFill>
                <a:latin typeface="Arial Black" pitchFamily="34" charset="0"/>
                <a:cs typeface="Tahoma" pitchFamily="34" charset="0"/>
              </a:rPr>
              <a:t> </a:t>
            </a:r>
            <a:r>
              <a:rPr lang="es-ES" b="1" dirty="0" err="1" smtClean="0">
                <a:solidFill>
                  <a:srgbClr val="FF0000"/>
                </a:solidFill>
                <a:latin typeface="Arial Black" pitchFamily="34" charset="0"/>
                <a:cs typeface="Tahoma" pitchFamily="34" charset="0"/>
              </a:rPr>
              <a:t>it</a:t>
            </a:r>
            <a:r>
              <a:rPr lang="es-ES" b="1" dirty="0" smtClean="0">
                <a:solidFill>
                  <a:srgbClr val="FF0000"/>
                </a:solidFill>
                <a:latin typeface="Arial Black" pitchFamily="34" charset="0"/>
                <a:cs typeface="Tahoma" pitchFamily="34" charset="0"/>
              </a:rPr>
              <a:t> </a:t>
            </a:r>
            <a:r>
              <a:rPr lang="es-ES" b="1" dirty="0" smtClean="0">
                <a:latin typeface="Arial Black" pitchFamily="34" charset="0"/>
                <a:cs typeface="Tahoma" pitchFamily="34" charset="0"/>
              </a:rPr>
              <a:t>. </a:t>
            </a:r>
          </a:p>
          <a:p>
            <a:endParaRPr lang="es-ES" b="1" dirty="0">
              <a:latin typeface="Arial Black" pitchFamily="34" charset="0"/>
              <a:cs typeface="Tahoma" pitchFamily="34" charset="0"/>
            </a:endParaRPr>
          </a:p>
        </p:txBody>
      </p:sp>
      <p:pic>
        <p:nvPicPr>
          <p:cNvPr id="45058" name="Picture 2" descr="http://www.madrimasd.org/blogs/salud_publica/wp-content/blogs.dir/97/files/1391/o_agua.jpg"/>
          <p:cNvPicPr>
            <a:picLocks noChangeAspect="1" noChangeArrowheads="1"/>
          </p:cNvPicPr>
          <p:nvPr/>
        </p:nvPicPr>
        <p:blipFill>
          <a:blip r:embed="rId3" cstate="print"/>
          <a:srcRect/>
          <a:stretch>
            <a:fillRect/>
          </a:stretch>
        </p:blipFill>
        <p:spPr bwMode="auto">
          <a:xfrm>
            <a:off x="4644008" y="2214554"/>
            <a:ext cx="4323844" cy="3610028"/>
          </a:xfrm>
          <a:prstGeom prst="ellipse">
            <a:avLst/>
          </a:prstGeom>
          <a:ln>
            <a:noFill/>
          </a:ln>
          <a:effectLst>
            <a:softEdge rad="112500"/>
          </a:effectLst>
        </p:spPr>
      </p:pic>
      <p:sp>
        <p:nvSpPr>
          <p:cNvPr id="8" name="7 Marcador de número de diapositiva"/>
          <p:cNvSpPr>
            <a:spLocks noGrp="1"/>
          </p:cNvSpPr>
          <p:nvPr>
            <p:ph type="sldNum" sz="quarter" idx="12"/>
          </p:nvPr>
        </p:nvSpPr>
        <p:spPr/>
        <p:txBody>
          <a:bodyPr/>
          <a:lstStyle/>
          <a:p>
            <a:fld id="{49DE8E72-DAFE-4D86-B4FC-C4B92A546FEB}" type="slidenum">
              <a:rPr lang="es-ES" smtClean="0"/>
              <a:pPr/>
              <a:t>37</a:t>
            </a:fld>
            <a:endParaRPr lang="es-E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4" name="3 Rectángulo"/>
          <p:cNvSpPr/>
          <p:nvPr/>
        </p:nvSpPr>
        <p:spPr>
          <a:xfrm>
            <a:off x="1357290" y="1157243"/>
            <a:ext cx="2685351" cy="400110"/>
          </a:xfrm>
          <a:prstGeom prst="rect">
            <a:avLst/>
          </a:prstGeom>
        </p:spPr>
        <p:txBody>
          <a:bodyPr wrap="none">
            <a:spAutoFit/>
          </a:bodyPr>
          <a:lstStyle/>
          <a:p>
            <a:r>
              <a:rPr lang="es-ES" sz="2000" b="1" u="sng" dirty="0" err="1" smtClean="0">
                <a:solidFill>
                  <a:schemeClr val="bg2">
                    <a:lumMod val="10000"/>
                  </a:schemeClr>
                </a:solidFill>
                <a:latin typeface="Arial Black" pitchFamily="34" charset="0"/>
                <a:cs typeface="Tahoma" pitchFamily="34" charset="0"/>
              </a:rPr>
              <a:t>It</a:t>
            </a:r>
            <a:r>
              <a:rPr lang="es-ES" sz="2000" b="1" u="sng" dirty="0" smtClean="0">
                <a:solidFill>
                  <a:schemeClr val="bg2">
                    <a:lumMod val="10000"/>
                  </a:schemeClr>
                </a:solidFill>
                <a:latin typeface="Arial Black" pitchFamily="34" charset="0"/>
                <a:cs typeface="Tahoma" pitchFamily="34" charset="0"/>
              </a:rPr>
              <a:t> produces </a:t>
            </a:r>
            <a:r>
              <a:rPr lang="es-ES" sz="2000" b="1" u="sng" dirty="0" err="1" smtClean="0">
                <a:solidFill>
                  <a:schemeClr val="bg2">
                    <a:lumMod val="10000"/>
                  </a:schemeClr>
                </a:solidFill>
                <a:latin typeface="Arial Black" pitchFamily="34" charset="0"/>
                <a:cs typeface="Tahoma" pitchFamily="34" charset="0"/>
              </a:rPr>
              <a:t>water</a:t>
            </a:r>
            <a:endParaRPr lang="es-ES" sz="2000" u="sng" dirty="0">
              <a:solidFill>
                <a:schemeClr val="bg2">
                  <a:lumMod val="10000"/>
                </a:schemeClr>
              </a:solidFill>
            </a:endParaRPr>
          </a:p>
        </p:txBody>
      </p:sp>
      <p:pic>
        <p:nvPicPr>
          <p:cNvPr id="44033" name="Picture 1"/>
          <p:cNvPicPr>
            <a:picLocks noChangeAspect="1" noChangeArrowheads="1"/>
          </p:cNvPicPr>
          <p:nvPr/>
        </p:nvPicPr>
        <p:blipFill>
          <a:blip r:embed="rId3" cstate="print"/>
          <a:srcRect l="25195" t="27187" r="27929" b="22187"/>
          <a:stretch>
            <a:fillRect/>
          </a:stretch>
        </p:blipFill>
        <p:spPr bwMode="auto">
          <a:xfrm>
            <a:off x="714348" y="4186242"/>
            <a:ext cx="3429024" cy="2314592"/>
          </a:xfrm>
          <a:prstGeom prst="rect">
            <a:avLst/>
          </a:prstGeom>
          <a:ln>
            <a:noFill/>
          </a:ln>
          <a:effectLst>
            <a:outerShdw blurRad="292100" dist="139700" dir="2700000" algn="tl" rotWithShape="0">
              <a:srgbClr val="333333">
                <a:alpha val="65000"/>
              </a:srgbClr>
            </a:outerShdw>
          </a:effectLst>
        </p:spPr>
      </p:pic>
      <p:pic>
        <p:nvPicPr>
          <p:cNvPr id="44034" name="Picture 2"/>
          <p:cNvPicPr>
            <a:picLocks noChangeAspect="1" noChangeArrowheads="1"/>
          </p:cNvPicPr>
          <p:nvPr/>
        </p:nvPicPr>
        <p:blipFill>
          <a:blip r:embed="rId4" cstate="print"/>
          <a:srcRect l="24610" t="31250" r="34374" b="22812"/>
          <a:stretch>
            <a:fillRect/>
          </a:stretch>
        </p:blipFill>
        <p:spPr bwMode="auto">
          <a:xfrm>
            <a:off x="5000628" y="4143380"/>
            <a:ext cx="3367792" cy="2357454"/>
          </a:xfrm>
          <a:prstGeom prst="rect">
            <a:avLst/>
          </a:prstGeom>
          <a:ln>
            <a:noFill/>
          </a:ln>
          <a:effectLst>
            <a:outerShdw blurRad="292100" dist="139700" dir="2700000" algn="tl" rotWithShape="0">
              <a:srgbClr val="333333">
                <a:alpha val="65000"/>
              </a:srgbClr>
            </a:outerShdw>
          </a:effectLst>
        </p:spPr>
      </p:pic>
      <p:sp>
        <p:nvSpPr>
          <p:cNvPr id="5" name="4 Rectángulo"/>
          <p:cNvSpPr/>
          <p:nvPr/>
        </p:nvSpPr>
        <p:spPr>
          <a:xfrm>
            <a:off x="251520" y="1700808"/>
            <a:ext cx="8288517" cy="4801315"/>
          </a:xfrm>
          <a:prstGeom prst="rect">
            <a:avLst/>
          </a:prstGeom>
        </p:spPr>
        <p:txBody>
          <a:bodyPr wrap="square">
            <a:spAutoFit/>
          </a:bodyPr>
          <a:lstStyle/>
          <a:p>
            <a:pPr algn="just"/>
            <a:r>
              <a:rPr lang="en-US" b="1" dirty="0" smtClean="0">
                <a:latin typeface="Arial Black" pitchFamily="34" charset="0"/>
                <a:cs typeface="Tahoma" pitchFamily="34" charset="0"/>
              </a:rPr>
              <a:t>The JVR </a:t>
            </a:r>
            <a:r>
              <a:rPr lang="en-US" b="1" dirty="0">
                <a:latin typeface="Arial Black" pitchFamily="34" charset="0"/>
                <a:cs typeface="Tahoma" pitchFamily="34" charset="0"/>
              </a:rPr>
              <a:t>solar </a:t>
            </a:r>
            <a:r>
              <a:rPr lang="en-US" b="1" dirty="0" smtClean="0">
                <a:latin typeface="Arial Black" pitchFamily="34" charset="0"/>
                <a:cs typeface="Tahoma" pitchFamily="34" charset="0"/>
              </a:rPr>
              <a:t>tower, </a:t>
            </a:r>
            <a:r>
              <a:rPr lang="en-US" b="1" dirty="0">
                <a:latin typeface="Arial Black" pitchFamily="34" charset="0"/>
                <a:cs typeface="Tahoma" pitchFamily="34" charset="0"/>
              </a:rPr>
              <a:t>while it produces energy through a unique and </a:t>
            </a:r>
            <a:r>
              <a:rPr lang="en-US" b="1" dirty="0" smtClean="0">
                <a:latin typeface="Arial Black" pitchFamily="34" charset="0"/>
                <a:cs typeface="Tahoma" pitchFamily="34" charset="0"/>
              </a:rPr>
              <a:t>patented system in the </a:t>
            </a:r>
            <a:r>
              <a:rPr lang="en-US" b="1" dirty="0">
                <a:latin typeface="Arial Black" pitchFamily="34" charset="0"/>
                <a:cs typeface="Tahoma" pitchFamily="34" charset="0"/>
              </a:rPr>
              <a:t>energy solar towers, </a:t>
            </a:r>
            <a:r>
              <a:rPr lang="en-US" b="1" dirty="0" smtClean="0">
                <a:latin typeface="Arial Black" pitchFamily="34" charset="0"/>
                <a:cs typeface="Tahoma" pitchFamily="34" charset="0"/>
              </a:rPr>
              <a:t>it also </a:t>
            </a:r>
            <a:r>
              <a:rPr lang="en-US" b="1" dirty="0">
                <a:latin typeface="Arial Black" pitchFamily="34" charset="0"/>
                <a:cs typeface="Tahoma" pitchFamily="34" charset="0"/>
              </a:rPr>
              <a:t>produces water. The residual heat and a new system of evaporation, </a:t>
            </a:r>
            <a:r>
              <a:rPr lang="en-US" b="1" dirty="0" smtClean="0">
                <a:latin typeface="Arial Black" pitchFamily="34" charset="0"/>
                <a:cs typeface="Tahoma" pitchFamily="34" charset="0"/>
              </a:rPr>
              <a:t>allow an efficient condensation effect, </a:t>
            </a:r>
            <a:r>
              <a:rPr lang="en-US" b="1" dirty="0" smtClean="0">
                <a:solidFill>
                  <a:srgbClr val="FF0000"/>
                </a:solidFill>
                <a:latin typeface="Arial Black" pitchFamily="34" charset="0"/>
                <a:cs typeface="Tahoma" pitchFamily="34" charset="0"/>
              </a:rPr>
              <a:t>extracting WATER from the relative humidity of the air.</a:t>
            </a:r>
            <a:endParaRPr lang="en-US" b="1" dirty="0">
              <a:solidFill>
                <a:srgbClr val="FF0000"/>
              </a:solidFill>
              <a:latin typeface="Arial Black" pitchFamily="34" charset="0"/>
              <a:cs typeface="Tahoma" pitchFamily="34" charset="0"/>
            </a:endParaRPr>
          </a:p>
          <a:p>
            <a:pPr algn="just"/>
            <a:r>
              <a:rPr lang="en-US" b="1" dirty="0">
                <a:latin typeface="Arial Black" pitchFamily="34" charset="0"/>
                <a:cs typeface="Tahoma" pitchFamily="34" charset="0"/>
              </a:rPr>
              <a:t>Produced water can accumulate in nearby deposits.</a:t>
            </a:r>
          </a:p>
          <a:p>
            <a:pPr algn="just"/>
            <a:r>
              <a:rPr lang="en-US" b="1" dirty="0" smtClean="0">
                <a:latin typeface="Arial Black" pitchFamily="34" charset="0"/>
                <a:cs typeface="Tahoma" pitchFamily="34" charset="0"/>
              </a:rPr>
              <a:t>In order to be used for human consumption, it needs to </a:t>
            </a:r>
            <a:r>
              <a:rPr lang="en-US" b="1" dirty="0">
                <a:latin typeface="Arial Black" pitchFamily="34" charset="0"/>
                <a:cs typeface="Tahoma" pitchFamily="34" charset="0"/>
              </a:rPr>
              <a:t>be supplemented with a simple process of mineralization</a:t>
            </a:r>
            <a:r>
              <a:rPr lang="en-US" b="1" dirty="0" smtClean="0">
                <a:latin typeface="Arial Black" pitchFamily="34" charset="0"/>
                <a:cs typeface="Tahoma" pitchFamily="34" charset="0"/>
              </a:rPr>
              <a:t>.</a:t>
            </a:r>
          </a:p>
          <a:p>
            <a:pPr algn="just"/>
            <a:endParaRPr lang="en-US" b="1" dirty="0">
              <a:latin typeface="Arial Black" pitchFamily="34" charset="0"/>
              <a:cs typeface="Tahoma" pitchFamily="34" charset="0"/>
            </a:endParaRPr>
          </a:p>
          <a:p>
            <a:pPr algn="just"/>
            <a:endParaRPr lang="en-US" b="1" dirty="0" smtClean="0">
              <a:latin typeface="Arial Black" pitchFamily="34" charset="0"/>
              <a:cs typeface="Tahoma" pitchFamily="34" charset="0"/>
            </a:endParaRPr>
          </a:p>
          <a:p>
            <a:pPr algn="just"/>
            <a:endParaRPr lang="en-US" b="1" dirty="0">
              <a:latin typeface="Arial Black" pitchFamily="34" charset="0"/>
              <a:cs typeface="Tahoma" pitchFamily="34" charset="0"/>
            </a:endParaRPr>
          </a:p>
          <a:p>
            <a:pPr algn="just"/>
            <a:endParaRPr lang="en-US" b="1" dirty="0" smtClean="0">
              <a:latin typeface="Arial Black" pitchFamily="34" charset="0"/>
              <a:cs typeface="Tahoma" pitchFamily="34" charset="0"/>
            </a:endParaRPr>
          </a:p>
          <a:p>
            <a:pPr algn="just"/>
            <a:endParaRPr lang="en-US" b="1" dirty="0">
              <a:latin typeface="Arial Black" pitchFamily="34" charset="0"/>
              <a:cs typeface="Tahoma" pitchFamily="34" charset="0"/>
            </a:endParaRPr>
          </a:p>
          <a:p>
            <a:pPr algn="just"/>
            <a:endParaRPr lang="en-US" b="1" dirty="0" smtClean="0">
              <a:latin typeface="Arial Black" pitchFamily="34" charset="0"/>
              <a:cs typeface="Tahoma" pitchFamily="34" charset="0"/>
            </a:endParaRPr>
          </a:p>
          <a:p>
            <a:pPr algn="just"/>
            <a:endParaRPr lang="es-ES" b="1" dirty="0" smtClean="0">
              <a:latin typeface="Arial Black" pitchFamily="34" charset="0"/>
              <a:cs typeface="Tahoma" pitchFamily="34" charset="0"/>
            </a:endParaRPr>
          </a:p>
          <a:p>
            <a:pPr algn="just"/>
            <a:endParaRPr lang="es-ES" b="1" dirty="0" smtClean="0">
              <a:latin typeface="Arial Black" pitchFamily="34" charset="0"/>
              <a:cs typeface="Tahoma" pitchFamily="34" charset="0"/>
            </a:endParaRPr>
          </a:p>
          <a:p>
            <a:pPr algn="just"/>
            <a:r>
              <a:rPr lang="es-ES" b="1" dirty="0" smtClean="0">
                <a:latin typeface="Arial Black" pitchFamily="34" charset="0"/>
                <a:cs typeface="Tahoma" pitchFamily="34" charset="0"/>
              </a:rPr>
              <a:t>.</a:t>
            </a:r>
            <a:endParaRPr lang="es-ES" dirty="0"/>
          </a:p>
        </p:txBody>
      </p:sp>
      <p:sp>
        <p:nvSpPr>
          <p:cNvPr id="9" name="8 Marcador de número de diapositiva"/>
          <p:cNvSpPr>
            <a:spLocks noGrp="1"/>
          </p:cNvSpPr>
          <p:nvPr>
            <p:ph type="sldNum" sz="quarter" idx="12"/>
          </p:nvPr>
        </p:nvSpPr>
        <p:spPr/>
        <p:txBody>
          <a:bodyPr/>
          <a:lstStyle/>
          <a:p>
            <a:fld id="{49DE8E72-DAFE-4D86-B4FC-C4B92A546FEB}" type="slidenum">
              <a:rPr lang="es-ES" smtClean="0"/>
              <a:pPr/>
              <a:t>38</a:t>
            </a:fld>
            <a:endParaRPr lang="es-E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ttp://www.gstriatum.com/energiasolar/articulosenergia/imagenes/299-olas.jpg"/>
          <p:cNvPicPr>
            <a:picLocks noChangeAspect="1" noChangeArrowheads="1"/>
          </p:cNvPicPr>
          <p:nvPr/>
        </p:nvPicPr>
        <p:blipFill>
          <a:blip r:embed="rId2" cstate="print"/>
          <a:srcRect/>
          <a:stretch>
            <a:fillRect/>
          </a:stretch>
        </p:blipFill>
        <p:spPr bwMode="auto">
          <a:xfrm>
            <a:off x="5021108" y="4621857"/>
            <a:ext cx="3133714" cy="2099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010" name="Picture 2" descr="http://quesignificasonar.com/wp-content/uploads/2012/11/So%C3%B1ar-con-agua-sucia-y-apestosa.jpg"/>
          <p:cNvPicPr>
            <a:picLocks noChangeAspect="1" noChangeArrowheads="1"/>
          </p:cNvPicPr>
          <p:nvPr/>
        </p:nvPicPr>
        <p:blipFill>
          <a:blip r:embed="rId3" cstate="print"/>
          <a:srcRect/>
          <a:stretch>
            <a:fillRect/>
          </a:stretch>
        </p:blipFill>
        <p:spPr bwMode="auto">
          <a:xfrm>
            <a:off x="1043608" y="4653136"/>
            <a:ext cx="3068414" cy="2057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3" descr="C:\Documents and Settings\Administrador\Escritorio\Energía SOLAR\Logotipo JVR.bmp"/>
          <p:cNvPicPr>
            <a:picLocks noChangeAspect="1" noChangeArrowheads="1"/>
          </p:cNvPicPr>
          <p:nvPr/>
        </p:nvPicPr>
        <p:blipFill>
          <a:blip r:embed="rId4" cstate="print"/>
          <a:srcRect l="14677" r="16340" b="15467"/>
          <a:stretch>
            <a:fillRect/>
          </a:stretch>
        </p:blipFill>
        <p:spPr bwMode="auto">
          <a:xfrm>
            <a:off x="-32" y="-24"/>
            <a:ext cx="1357322" cy="1357322"/>
          </a:xfrm>
          <a:prstGeom prst="rect">
            <a:avLst/>
          </a:prstGeom>
          <a:noFill/>
        </p:spPr>
      </p:pic>
      <p:sp>
        <p:nvSpPr>
          <p:cNvPr id="4" name="3 Rectángulo"/>
          <p:cNvSpPr/>
          <p:nvPr/>
        </p:nvSpPr>
        <p:spPr>
          <a:xfrm>
            <a:off x="1341412" y="764704"/>
            <a:ext cx="4886771" cy="400110"/>
          </a:xfrm>
          <a:prstGeom prst="rect">
            <a:avLst/>
          </a:prstGeom>
        </p:spPr>
        <p:txBody>
          <a:bodyPr wrap="square">
            <a:spAutoFit/>
          </a:bodyPr>
          <a:lstStyle/>
          <a:p>
            <a:r>
              <a:rPr lang="es-ES" sz="2000" b="1" u="sng" dirty="0" err="1" smtClean="0">
                <a:solidFill>
                  <a:schemeClr val="bg2">
                    <a:lumMod val="10000"/>
                  </a:schemeClr>
                </a:solidFill>
                <a:latin typeface="Arial Black" pitchFamily="34" charset="0"/>
                <a:cs typeface="Tahoma" pitchFamily="34" charset="0"/>
              </a:rPr>
              <a:t>Purifies</a:t>
            </a:r>
            <a:r>
              <a:rPr lang="es-ES" sz="2000" b="1" u="sng" dirty="0" smtClean="0">
                <a:solidFill>
                  <a:schemeClr val="bg2">
                    <a:lumMod val="10000"/>
                  </a:schemeClr>
                </a:solidFill>
                <a:latin typeface="Arial Black" pitchFamily="34" charset="0"/>
                <a:cs typeface="Tahoma" pitchFamily="34" charset="0"/>
              </a:rPr>
              <a:t> and </a:t>
            </a:r>
            <a:r>
              <a:rPr lang="es-ES" sz="2000" b="1" u="sng" dirty="0" err="1" smtClean="0">
                <a:solidFill>
                  <a:schemeClr val="bg2">
                    <a:lumMod val="10000"/>
                  </a:schemeClr>
                </a:solidFill>
                <a:latin typeface="Arial Black" pitchFamily="34" charset="0"/>
                <a:cs typeface="Tahoma" pitchFamily="34" charset="0"/>
              </a:rPr>
              <a:t>desalinates</a:t>
            </a:r>
            <a:r>
              <a:rPr lang="es-ES" sz="2000" b="1" u="sng" dirty="0" smtClean="0">
                <a:solidFill>
                  <a:schemeClr val="bg2">
                    <a:lumMod val="10000"/>
                  </a:schemeClr>
                </a:solidFill>
                <a:latin typeface="Arial Black" pitchFamily="34" charset="0"/>
                <a:cs typeface="Tahoma" pitchFamily="34" charset="0"/>
              </a:rPr>
              <a:t> </a:t>
            </a:r>
            <a:r>
              <a:rPr lang="es-ES" sz="2000" b="1" u="sng" dirty="0" err="1" smtClean="0">
                <a:solidFill>
                  <a:schemeClr val="bg2">
                    <a:lumMod val="10000"/>
                  </a:schemeClr>
                </a:solidFill>
                <a:latin typeface="Arial Black" pitchFamily="34" charset="0"/>
                <a:cs typeface="Tahoma" pitchFamily="34" charset="0"/>
              </a:rPr>
              <a:t>water</a:t>
            </a:r>
            <a:endParaRPr lang="es-ES" sz="2000" u="sng" dirty="0">
              <a:solidFill>
                <a:schemeClr val="bg2">
                  <a:lumMod val="10000"/>
                </a:schemeClr>
              </a:solidFill>
            </a:endParaRPr>
          </a:p>
        </p:txBody>
      </p:sp>
      <p:sp>
        <p:nvSpPr>
          <p:cNvPr id="5" name="4 Rectángulo"/>
          <p:cNvSpPr/>
          <p:nvPr/>
        </p:nvSpPr>
        <p:spPr>
          <a:xfrm>
            <a:off x="357158" y="1196752"/>
            <a:ext cx="8143932" cy="5909311"/>
          </a:xfrm>
          <a:prstGeom prst="rect">
            <a:avLst/>
          </a:prstGeom>
        </p:spPr>
        <p:txBody>
          <a:bodyPr wrap="square">
            <a:spAutoFit/>
          </a:bodyPr>
          <a:lstStyle/>
          <a:p>
            <a:pPr algn="just"/>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JVR </a:t>
            </a:r>
            <a:r>
              <a:rPr lang="es-ES" b="1" dirty="0" err="1" smtClean="0">
                <a:latin typeface="Arial Black" pitchFamily="34" charset="0"/>
                <a:cs typeface="Tahoma" pitchFamily="34" charset="0"/>
              </a:rPr>
              <a:t>yower</a:t>
            </a:r>
            <a:r>
              <a:rPr lang="es-ES" b="1" dirty="0" smtClean="0">
                <a:latin typeface="Arial Black" pitchFamily="34" charset="0"/>
                <a:cs typeface="Tahoma" pitchFamily="34" charset="0"/>
              </a:rPr>
              <a:t> produces </a:t>
            </a:r>
            <a:r>
              <a:rPr lang="es-ES" b="1" dirty="0" err="1" smtClean="0">
                <a:latin typeface="Arial Black" pitchFamily="34" charset="0"/>
                <a:cs typeface="Tahoma" pitchFamily="34" charset="0"/>
              </a:rPr>
              <a:t>energy</a:t>
            </a:r>
            <a:r>
              <a:rPr lang="es-ES" b="1" dirty="0" smtClean="0">
                <a:latin typeface="Arial Black" pitchFamily="34" charset="0"/>
                <a:cs typeface="Tahoma" pitchFamily="34" charset="0"/>
              </a:rPr>
              <a:t> and </a:t>
            </a:r>
            <a:r>
              <a:rPr lang="es-ES" b="1" u="sng" dirty="0" smtClean="0">
                <a:latin typeface="Arial Black" pitchFamily="34" charset="0"/>
                <a:cs typeface="Tahoma" pitchFamily="34" charset="0"/>
              </a:rPr>
              <a:t>at </a:t>
            </a:r>
            <a:r>
              <a:rPr lang="es-ES" b="1" u="sng" dirty="0" err="1" smtClean="0">
                <a:latin typeface="Arial Black" pitchFamily="34" charset="0"/>
                <a:cs typeface="Tahoma" pitchFamily="34" charset="0"/>
              </a:rPr>
              <a:t>the</a:t>
            </a:r>
            <a:r>
              <a:rPr lang="es-ES" b="1" u="sng" dirty="0" smtClean="0">
                <a:latin typeface="Arial Black" pitchFamily="34" charset="0"/>
                <a:cs typeface="Tahoma" pitchFamily="34" charset="0"/>
              </a:rPr>
              <a:t> </a:t>
            </a:r>
            <a:r>
              <a:rPr lang="es-ES" b="1" u="sng" dirty="0" err="1" smtClean="0">
                <a:latin typeface="Arial Black" pitchFamily="34" charset="0"/>
                <a:cs typeface="Tahoma" pitchFamily="34" charset="0"/>
              </a:rPr>
              <a:t>same</a:t>
            </a:r>
            <a:r>
              <a:rPr lang="es-ES" b="1" u="sng" dirty="0" smtClean="0">
                <a:latin typeface="Arial Black" pitchFamily="34" charset="0"/>
                <a:cs typeface="Tahoma" pitchFamily="34" charset="0"/>
              </a:rPr>
              <a:t> time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its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generation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process</a:t>
            </a:r>
            <a:r>
              <a:rPr lang="es-ES" b="1" dirty="0" smtClean="0">
                <a:latin typeface="Arial Black" pitchFamily="34" charset="0"/>
                <a:cs typeface="Tahoma" pitchFamily="34" charset="0"/>
              </a:rPr>
              <a:t> can be </a:t>
            </a:r>
            <a:r>
              <a:rPr lang="es-ES" b="1" dirty="0" err="1" smtClean="0">
                <a:latin typeface="Arial Black" pitchFamily="34" charset="0"/>
                <a:cs typeface="Tahoma" pitchFamily="34" charset="0"/>
              </a:rPr>
              <a:t>used</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to</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purify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dirty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waters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that</a:t>
            </a:r>
            <a:r>
              <a:rPr lang="es-ES" b="1" dirty="0" smtClean="0">
                <a:latin typeface="Arial Black" pitchFamily="34" charset="0"/>
                <a:cs typeface="Tahoma" pitchFamily="34" charset="0"/>
              </a:rPr>
              <a:t> do </a:t>
            </a:r>
            <a:r>
              <a:rPr lang="es-ES" b="1" dirty="0" err="1" smtClean="0">
                <a:latin typeface="Arial Black" pitchFamily="34" charset="0"/>
                <a:cs typeface="Tahoma" pitchFamily="34" charset="0"/>
              </a:rPr>
              <a:t>not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contain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excessive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solid</a:t>
            </a:r>
            <a:r>
              <a:rPr lang="es-ES" b="1" dirty="0">
                <a:latin typeface="Arial Black" pitchFamily="34" charset="0"/>
                <a:cs typeface="Tahoma" pitchFamily="34" charset="0"/>
              </a:rPr>
              <a:t> </a:t>
            </a:r>
            <a:r>
              <a:rPr lang="es-ES" b="1" dirty="0" err="1" smtClean="0">
                <a:latin typeface="Arial Black" pitchFamily="34" charset="0"/>
                <a:cs typeface="Tahoma" pitchFamily="34" charset="0"/>
              </a:rPr>
              <a:t>waste</a:t>
            </a:r>
            <a:r>
              <a:rPr lang="es-ES" b="1" dirty="0" smtClean="0">
                <a:latin typeface="Arial Black" pitchFamily="34" charset="0"/>
                <a:cs typeface="Tahoma" pitchFamily="34" charset="0"/>
              </a:rPr>
              <a:t> and </a:t>
            </a:r>
            <a:r>
              <a:rPr lang="es-ES" b="1" dirty="0" err="1" smtClean="0">
                <a:latin typeface="Arial Black" pitchFamily="34" charset="0"/>
                <a:cs typeface="Tahoma" pitchFamily="34" charset="0"/>
              </a:rPr>
              <a:t>for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its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desalination</a:t>
            </a:r>
            <a:r>
              <a:rPr lang="es-ES" b="1" dirty="0" smtClean="0">
                <a:latin typeface="Arial Black" pitchFamily="34" charset="0"/>
                <a:cs typeface="Tahoma" pitchFamily="34" charset="0"/>
              </a:rPr>
              <a:t>.</a:t>
            </a:r>
          </a:p>
          <a:p>
            <a:pPr algn="just"/>
            <a:r>
              <a:rPr lang="en-US" b="1" dirty="0">
                <a:latin typeface="Arial Black" pitchFamily="34" charset="0"/>
                <a:cs typeface="Tahoma" pitchFamily="34" charset="0"/>
              </a:rPr>
              <a:t>This raises the possibility of dual use in countries where fresh water is scarce, but have access to the sea or rivers </a:t>
            </a:r>
            <a:r>
              <a:rPr lang="en-US" b="1" dirty="0" smtClean="0">
                <a:latin typeface="Arial Black" pitchFamily="34" charset="0"/>
                <a:cs typeface="Tahoma" pitchFamily="34" charset="0"/>
              </a:rPr>
              <a:t>of </a:t>
            </a:r>
            <a:r>
              <a:rPr lang="en-US" b="1" dirty="0">
                <a:latin typeface="Arial Black" pitchFamily="34" charset="0"/>
                <a:cs typeface="Tahoma" pitchFamily="34" charset="0"/>
              </a:rPr>
              <a:t>non-potable </a:t>
            </a:r>
            <a:r>
              <a:rPr lang="en-US" b="1" dirty="0" smtClean="0">
                <a:latin typeface="Arial Black" pitchFamily="34" charset="0"/>
                <a:cs typeface="Tahoma" pitchFamily="34" charset="0"/>
              </a:rPr>
              <a:t>water and where desalination </a:t>
            </a:r>
            <a:r>
              <a:rPr lang="en-US" b="1" dirty="0">
                <a:latin typeface="Arial Black" pitchFamily="34" charset="0"/>
                <a:cs typeface="Tahoma" pitchFamily="34" charset="0"/>
              </a:rPr>
              <a:t>plants are being installed at a cost of millions of euros and with the aggravating </a:t>
            </a:r>
            <a:r>
              <a:rPr lang="en-US" b="1" dirty="0" smtClean="0">
                <a:latin typeface="Arial Black" pitchFamily="34" charset="0"/>
                <a:cs typeface="Tahoma" pitchFamily="34" charset="0"/>
              </a:rPr>
              <a:t>of containing </a:t>
            </a:r>
            <a:r>
              <a:rPr lang="en-US" b="1" dirty="0">
                <a:latin typeface="Arial Black" pitchFamily="34" charset="0"/>
                <a:cs typeface="Tahoma" pitchFamily="34" charset="0"/>
              </a:rPr>
              <a:t>high boron ratios.</a:t>
            </a:r>
          </a:p>
          <a:p>
            <a:pPr algn="just"/>
            <a:r>
              <a:rPr lang="en-US" b="1" dirty="0">
                <a:latin typeface="Arial Black" pitchFamily="34" charset="0"/>
                <a:cs typeface="Tahoma" pitchFamily="34" charset="0"/>
              </a:rPr>
              <a:t>All water </a:t>
            </a:r>
            <a:r>
              <a:rPr lang="en-US" b="1" dirty="0">
                <a:solidFill>
                  <a:srgbClr val="FF0000"/>
                </a:solidFill>
                <a:latin typeface="Arial Black" pitchFamily="34" charset="0"/>
                <a:cs typeface="Tahoma" pitchFamily="34" charset="0"/>
              </a:rPr>
              <a:t>intended for human consumption </a:t>
            </a:r>
            <a:r>
              <a:rPr lang="en-US" b="1" dirty="0" err="1" smtClean="0">
                <a:solidFill>
                  <a:srgbClr val="FF0000"/>
                </a:solidFill>
                <a:latin typeface="Arial Black" pitchFamily="34" charset="0"/>
                <a:cs typeface="Tahoma" pitchFamily="34" charset="0"/>
              </a:rPr>
              <a:t>treted</a:t>
            </a:r>
            <a:r>
              <a:rPr lang="en-US" b="1" dirty="0" smtClean="0">
                <a:latin typeface="Arial Black" pitchFamily="34" charset="0"/>
                <a:cs typeface="Tahoma" pitchFamily="34" charset="0"/>
              </a:rPr>
              <a:t> </a:t>
            </a:r>
            <a:r>
              <a:rPr lang="en-US" b="1" dirty="0">
                <a:latin typeface="Arial Black" pitchFamily="34" charset="0"/>
                <a:cs typeface="Tahoma" pitchFamily="34" charset="0"/>
              </a:rPr>
              <a:t>with JVR technology, must be passed </a:t>
            </a:r>
            <a:r>
              <a:rPr lang="en-US" b="1" dirty="0" smtClean="0">
                <a:solidFill>
                  <a:srgbClr val="FF0000"/>
                </a:solidFill>
                <a:latin typeface="Arial Black" pitchFamily="34" charset="0"/>
                <a:cs typeface="Tahoma" pitchFamily="34" charset="0"/>
              </a:rPr>
              <a:t>by/through</a:t>
            </a:r>
            <a:r>
              <a:rPr lang="en-US" b="1" dirty="0" smtClean="0">
                <a:latin typeface="Arial Black" pitchFamily="34" charset="0"/>
                <a:cs typeface="Tahoma" pitchFamily="34" charset="0"/>
              </a:rPr>
              <a:t> </a:t>
            </a:r>
            <a:r>
              <a:rPr lang="en-US" b="1" dirty="0">
                <a:latin typeface="Arial Black" pitchFamily="34" charset="0"/>
                <a:cs typeface="Tahoma" pitchFamily="34" charset="0"/>
              </a:rPr>
              <a:t>a mineralization </a:t>
            </a:r>
            <a:r>
              <a:rPr lang="en-US" b="1" dirty="0" smtClean="0">
                <a:latin typeface="Arial Black" pitchFamily="34" charset="0"/>
                <a:cs typeface="Tahoma" pitchFamily="34" charset="0"/>
              </a:rPr>
              <a:t>process, </a:t>
            </a:r>
            <a:r>
              <a:rPr lang="en-US" b="1" dirty="0">
                <a:latin typeface="Arial Black" pitchFamily="34" charset="0"/>
                <a:cs typeface="Tahoma" pitchFamily="34" charset="0"/>
              </a:rPr>
              <a:t>as it comes </a:t>
            </a:r>
            <a:r>
              <a:rPr lang="en-US" b="1" dirty="0" smtClean="0">
                <a:latin typeface="Arial Black" pitchFamily="34" charset="0"/>
                <a:cs typeface="Tahoma" pitchFamily="34" charset="0"/>
              </a:rPr>
              <a:t>distilled.</a:t>
            </a:r>
            <a:endParaRPr lang="es-ES" b="1" dirty="0" smtClean="0">
              <a:latin typeface="Arial Black" pitchFamily="34" charset="0"/>
              <a:cs typeface="Tahoma" pitchFamily="34" charset="0"/>
            </a:endParaRPr>
          </a:p>
          <a:p>
            <a:pPr algn="just"/>
            <a:endParaRPr lang="es-ES" b="1" dirty="0" smtClean="0">
              <a:latin typeface="Arial Black" pitchFamily="34" charset="0"/>
              <a:cs typeface="Tahoma" pitchFamily="34" charset="0"/>
            </a:endParaRPr>
          </a:p>
          <a:p>
            <a:pPr algn="just"/>
            <a:endParaRPr lang="es-ES" b="1" dirty="0">
              <a:latin typeface="Arial Black" pitchFamily="34" charset="0"/>
              <a:cs typeface="Tahoma" pitchFamily="34" charset="0"/>
            </a:endParaRPr>
          </a:p>
          <a:p>
            <a:pPr algn="just"/>
            <a:endParaRPr lang="es-ES" b="1" dirty="0" smtClean="0">
              <a:latin typeface="Arial Black" pitchFamily="34" charset="0"/>
              <a:cs typeface="Tahoma" pitchFamily="34" charset="0"/>
            </a:endParaRPr>
          </a:p>
          <a:p>
            <a:pPr algn="just"/>
            <a:endParaRPr lang="es-ES" b="1" dirty="0">
              <a:latin typeface="Arial Black" pitchFamily="34" charset="0"/>
              <a:cs typeface="Tahoma" pitchFamily="34" charset="0"/>
            </a:endParaRPr>
          </a:p>
          <a:p>
            <a:pPr algn="just"/>
            <a:endParaRPr lang="es-ES" b="1" dirty="0" smtClean="0">
              <a:latin typeface="Arial Black" pitchFamily="34" charset="0"/>
              <a:cs typeface="Tahoma" pitchFamily="34" charset="0"/>
            </a:endParaRPr>
          </a:p>
          <a:p>
            <a:pPr algn="just"/>
            <a:endParaRPr lang="es-ES" b="1" dirty="0">
              <a:latin typeface="Arial Black" pitchFamily="34" charset="0"/>
              <a:cs typeface="Tahoma" pitchFamily="34" charset="0"/>
            </a:endParaRPr>
          </a:p>
          <a:p>
            <a:pPr algn="just"/>
            <a:endParaRPr lang="es-ES" b="1" dirty="0" smtClean="0">
              <a:latin typeface="Arial Black" pitchFamily="34" charset="0"/>
              <a:cs typeface="Tahoma" pitchFamily="34" charset="0"/>
            </a:endParaRPr>
          </a:p>
          <a:p>
            <a:pPr algn="just"/>
            <a:endParaRPr lang="es-ES" b="1" dirty="0">
              <a:latin typeface="Arial Black" pitchFamily="34" charset="0"/>
              <a:cs typeface="Tahoma" pitchFamily="34" charset="0"/>
            </a:endParaRPr>
          </a:p>
          <a:p>
            <a:pPr algn="just"/>
            <a:endParaRPr lang="es-ES" b="1" dirty="0" smtClean="0">
              <a:latin typeface="Arial Black" pitchFamily="34" charset="0"/>
              <a:cs typeface="Tahoma" pitchFamily="34" charset="0"/>
            </a:endParaRPr>
          </a:p>
          <a:p>
            <a:pPr algn="just"/>
            <a:endParaRPr lang="es-ES" b="1" dirty="0">
              <a:latin typeface="Arial Black" pitchFamily="34" charset="0"/>
              <a:cs typeface="Tahoma" pitchFamily="34" charset="0"/>
            </a:endParaRPr>
          </a:p>
        </p:txBody>
      </p:sp>
      <p:sp>
        <p:nvSpPr>
          <p:cNvPr id="9" name="8 Marcador de número de diapositiva"/>
          <p:cNvSpPr>
            <a:spLocks noGrp="1"/>
          </p:cNvSpPr>
          <p:nvPr>
            <p:ph type="sldNum" sz="quarter" idx="12"/>
          </p:nvPr>
        </p:nvSpPr>
        <p:spPr/>
        <p:txBody>
          <a:bodyPr/>
          <a:lstStyle/>
          <a:p>
            <a:fld id="{49DE8E72-DAFE-4D86-B4FC-C4B92A546FEB}" type="slidenum">
              <a:rPr lang="es-ES" smtClean="0"/>
              <a:pPr/>
              <a:t>39</a:t>
            </a:fld>
            <a:endParaRPr lang="es-E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00034" y="1357298"/>
            <a:ext cx="7786742" cy="2585323"/>
          </a:xfrm>
          <a:prstGeom prst="rect">
            <a:avLst/>
          </a:prstGeom>
        </p:spPr>
        <p:txBody>
          <a:bodyPr wrap="square">
            <a:spAutoFit/>
          </a:bodyPr>
          <a:lstStyle/>
          <a:p>
            <a:pPr algn="just"/>
            <a:r>
              <a:rPr lang="es-ES" b="1" dirty="0" err="1" smtClean="0">
                <a:latin typeface="Arial Black" pitchFamily="34" charset="0"/>
                <a:cs typeface="Tahoma" pitchFamily="34" charset="0"/>
              </a:rPr>
              <a:t>Our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planet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located</a:t>
            </a:r>
            <a:r>
              <a:rPr lang="es-ES" b="1" dirty="0" smtClean="0">
                <a:latin typeface="Arial Black" pitchFamily="34" charset="0"/>
                <a:cs typeface="Tahoma" pitchFamily="34" charset="0"/>
              </a:rPr>
              <a:t> in a </a:t>
            </a:r>
            <a:r>
              <a:rPr lang="es-ES" b="1" dirty="0" err="1" smtClean="0">
                <a:latin typeface="Arial Black" pitchFamily="34" charset="0"/>
                <a:cs typeface="Tahoma" pitchFamily="34" charset="0"/>
              </a:rPr>
              <a:t>privileged</a:t>
            </a:r>
            <a:r>
              <a:rPr lang="es-ES" b="1" dirty="0" smtClean="0">
                <a:latin typeface="Arial Black" pitchFamily="34" charset="0"/>
                <a:cs typeface="Tahoma" pitchFamily="34" charset="0"/>
              </a:rPr>
              <a:t> and </a:t>
            </a:r>
            <a:r>
              <a:rPr lang="es-ES" b="1" dirty="0" err="1" smtClean="0">
                <a:latin typeface="Arial Black" pitchFamily="34" charset="0"/>
                <a:cs typeface="Tahoma" pitchFamily="34" charset="0"/>
              </a:rPr>
              <a:t>perfectm</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distance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from</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Sun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what</a:t>
            </a:r>
            <a:r>
              <a:rPr lang="es-ES" b="1" dirty="0" smtClean="0">
                <a:latin typeface="Arial Black" pitchFamily="34" charset="0"/>
                <a:cs typeface="Tahoma" pitchFamily="34" charset="0"/>
              </a:rPr>
              <a:t> has </a:t>
            </a:r>
            <a:r>
              <a:rPr lang="es-ES" b="1" dirty="0" err="1" smtClean="0">
                <a:latin typeface="Arial Black" pitchFamily="34" charset="0"/>
                <a:cs typeface="Tahoma" pitchFamily="34" charset="0"/>
              </a:rPr>
              <a:t>allowed</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existence</a:t>
            </a:r>
            <a:r>
              <a:rPr lang="es-ES" b="1" dirty="0" smtClean="0">
                <a:latin typeface="Arial Black" pitchFamily="34" charset="0"/>
                <a:cs typeface="Tahoma" pitchFamily="34" charset="0"/>
              </a:rPr>
              <a:t> of </a:t>
            </a:r>
            <a:r>
              <a:rPr lang="es-ES" b="1" dirty="0" err="1" smtClean="0">
                <a:latin typeface="Arial Black" pitchFamily="34" charset="0"/>
                <a:cs typeface="Tahoma" pitchFamily="34" charset="0"/>
              </a:rPr>
              <a:t>life</a:t>
            </a:r>
            <a:r>
              <a:rPr lang="es-ES" b="1" dirty="0" smtClean="0">
                <a:latin typeface="Arial Black" pitchFamily="34" charset="0"/>
                <a:cs typeface="Tahoma" pitchFamily="34" charset="0"/>
              </a:rPr>
              <a:t> in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way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know</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it</a:t>
            </a:r>
            <a:r>
              <a:rPr lang="es-ES" b="1" dirty="0" smtClean="0">
                <a:latin typeface="Arial Black" pitchFamily="34" charset="0"/>
                <a:cs typeface="Tahoma" pitchFamily="34" charset="0"/>
              </a:rPr>
              <a:t>.</a:t>
            </a:r>
          </a:p>
          <a:p>
            <a:pPr algn="just"/>
            <a:r>
              <a:rPr lang="es-ES" b="1" dirty="0" err="1" smtClean="0">
                <a:latin typeface="Arial Black" pitchFamily="34" charset="0"/>
                <a:cs typeface="Tahoma" pitchFamily="34" charset="0"/>
              </a:rPr>
              <a:t>This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star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constantly</a:t>
            </a:r>
            <a:r>
              <a:rPr lang="es-ES" b="1" dirty="0" smtClean="0">
                <a:latin typeface="Arial Black" pitchFamily="34" charset="0"/>
                <a:cs typeface="Tahoma" pitchFamily="34" charset="0"/>
              </a:rPr>
              <a:t> invades </a:t>
            </a:r>
            <a:r>
              <a:rPr lang="es-ES" b="1" dirty="0" err="1" smtClean="0">
                <a:latin typeface="Arial Black" pitchFamily="34" charset="0"/>
                <a:cs typeface="Tahoma" pitchFamily="34" charset="0"/>
              </a:rPr>
              <a:t>us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with</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massive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energy</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emissions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that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we</a:t>
            </a:r>
            <a:r>
              <a:rPr lang="es-ES" b="1" dirty="0" smtClean="0">
                <a:latin typeface="Arial Black" pitchFamily="34" charset="0"/>
                <a:cs typeface="Tahoma" pitchFamily="34" charset="0"/>
              </a:rPr>
              <a:t> do </a:t>
            </a:r>
            <a:r>
              <a:rPr lang="es-ES" b="1" dirty="0" err="1" smtClean="0">
                <a:latin typeface="Arial Black" pitchFamily="34" charset="0"/>
                <a:cs typeface="Tahoma" pitchFamily="34" charset="0"/>
              </a:rPr>
              <a:t>not</a:t>
            </a:r>
            <a:r>
              <a:rPr lang="es-ES" b="1" dirty="0" smtClean="0">
                <a:latin typeface="Arial Black" pitchFamily="34" charset="0"/>
                <a:cs typeface="Tahoma" pitchFamily="34" charset="0"/>
              </a:rPr>
              <a:t> use </a:t>
            </a:r>
            <a:r>
              <a:rPr lang="es-ES" b="1" dirty="0" err="1" smtClean="0">
                <a:latin typeface="Arial Black" pitchFamily="34" charset="0"/>
                <a:cs typeface="Tahoma" pitchFamily="34" charset="0"/>
              </a:rPr>
              <a:t>properly</a:t>
            </a:r>
            <a:r>
              <a:rPr lang="es-ES" b="1" dirty="0" smtClean="0">
                <a:latin typeface="Arial Black" pitchFamily="34" charset="0"/>
                <a:cs typeface="Tahoma" pitchFamily="34" charset="0"/>
              </a:rPr>
              <a:t>. </a:t>
            </a:r>
          </a:p>
          <a:p>
            <a:pPr algn="just"/>
            <a:r>
              <a:rPr lang="es-ES" b="1" dirty="0" err="1" smtClean="0">
                <a:latin typeface="Arial Black" pitchFamily="34" charset="0"/>
                <a:cs typeface="Tahoma" pitchFamily="34" charset="0"/>
              </a:rPr>
              <a:t>Just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seing</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its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magnitude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infront</a:t>
            </a:r>
            <a:r>
              <a:rPr lang="es-ES" b="1" dirty="0" smtClean="0">
                <a:latin typeface="Arial Black" pitchFamily="34" charset="0"/>
                <a:cs typeface="Tahoma" pitchFamily="34" charset="0"/>
              </a:rPr>
              <a:t> of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Earth</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we</a:t>
            </a:r>
            <a:r>
              <a:rPr lang="es-ES" b="1" dirty="0" smtClean="0">
                <a:latin typeface="Arial Black" pitchFamily="34" charset="0"/>
                <a:cs typeface="Tahoma" pitchFamily="34" charset="0"/>
              </a:rPr>
              <a:t> can figure </a:t>
            </a:r>
            <a:r>
              <a:rPr lang="es-ES" b="1" dirty="0" err="1" smtClean="0">
                <a:latin typeface="Arial Black" pitchFamily="34" charset="0"/>
                <a:cs typeface="Tahoma" pitchFamily="34" charset="0"/>
              </a:rPr>
              <a:t>out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amount</a:t>
            </a:r>
            <a:r>
              <a:rPr lang="es-ES" b="1" dirty="0" smtClean="0">
                <a:latin typeface="Arial Black" pitchFamily="34" charset="0"/>
                <a:cs typeface="Tahoma" pitchFamily="34" charset="0"/>
              </a:rPr>
              <a:t> of </a:t>
            </a:r>
            <a:r>
              <a:rPr lang="es-ES" b="1" dirty="0" err="1" smtClean="0">
                <a:latin typeface="Arial Black" pitchFamily="34" charset="0"/>
                <a:cs typeface="Tahoma" pitchFamily="34" charset="0"/>
              </a:rPr>
              <a:t>possibilities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that</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its</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possible</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explotation</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could</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offer</a:t>
            </a:r>
            <a:r>
              <a:rPr lang="es-ES" b="1" dirty="0" smtClean="0">
                <a:latin typeface="Arial Black" pitchFamily="34" charset="0"/>
                <a:cs typeface="Tahoma" pitchFamily="34" charset="0"/>
              </a:rPr>
              <a:t> </a:t>
            </a:r>
            <a:r>
              <a:rPr lang="es-ES" b="1" dirty="0" err="1" smtClean="0">
                <a:latin typeface="Arial Black" pitchFamily="34" charset="0"/>
                <a:cs typeface="Tahoma" pitchFamily="34" charset="0"/>
              </a:rPr>
              <a:t>us</a:t>
            </a:r>
            <a:r>
              <a:rPr lang="es-ES" b="1" dirty="0" smtClean="0">
                <a:latin typeface="Arial Black" pitchFamily="34" charset="0"/>
                <a:cs typeface="Tahoma" pitchFamily="34" charset="0"/>
              </a:rPr>
              <a:t>.</a:t>
            </a:r>
            <a:endParaRPr lang="es-ES" b="1" dirty="0">
              <a:latin typeface="Arial Black" pitchFamily="34" charset="0"/>
              <a:cs typeface="Tahoma" pitchFamily="34" charset="0"/>
            </a:endParaRPr>
          </a:p>
          <a:p>
            <a:pPr algn="just"/>
            <a:r>
              <a:rPr lang="es-ES" b="1" dirty="0" smtClean="0">
                <a:latin typeface="Arial Black" pitchFamily="34" charset="0"/>
                <a:cs typeface="Tahoma" pitchFamily="34" charset="0"/>
              </a:rPr>
              <a:t> </a:t>
            </a:r>
            <a:endParaRPr lang="es-ES" dirty="0"/>
          </a:p>
        </p:txBody>
      </p:sp>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pic>
        <p:nvPicPr>
          <p:cNvPr id="5" name="Picture 6" descr="http://www.seti-argentina.com.ar/files/p318c.jpg"/>
          <p:cNvPicPr>
            <a:picLocks noChangeAspect="1" noChangeArrowheads="1"/>
          </p:cNvPicPr>
          <p:nvPr/>
        </p:nvPicPr>
        <p:blipFill>
          <a:blip r:embed="rId3" cstate="print"/>
          <a:srcRect/>
          <a:stretch>
            <a:fillRect/>
          </a:stretch>
        </p:blipFill>
        <p:spPr bwMode="auto">
          <a:xfrm>
            <a:off x="2051720" y="3658879"/>
            <a:ext cx="5306362" cy="2984829"/>
          </a:xfrm>
          <a:prstGeom prst="rect">
            <a:avLst/>
          </a:prstGeom>
          <a:noFill/>
          <a:effectLst>
            <a:outerShdw blurRad="50800" dist="152400" dir="18540000" algn="l" rotWithShape="0">
              <a:prstClr val="black">
                <a:alpha val="40000"/>
              </a:prstClr>
            </a:outerShdw>
          </a:effectLst>
        </p:spPr>
      </p:pic>
      <p:pic>
        <p:nvPicPr>
          <p:cNvPr id="6" name="Picture 2" descr="http://didactalia.net/gestiondocumental/Documentacion/Organizaciones/9c34af94-978d-45e2-822b-422394dba3c5/BaseRecursos/sistema%20solar.jpg"/>
          <p:cNvPicPr>
            <a:picLocks noChangeAspect="1" noChangeArrowheads="1"/>
          </p:cNvPicPr>
          <p:nvPr/>
        </p:nvPicPr>
        <p:blipFill>
          <a:blip r:embed="rId4" cstate="print"/>
          <a:srcRect/>
          <a:stretch>
            <a:fillRect/>
          </a:stretch>
        </p:blipFill>
        <p:spPr bwMode="auto">
          <a:xfrm>
            <a:off x="3071802" y="151226"/>
            <a:ext cx="2766990" cy="1167102"/>
          </a:xfrm>
          <a:prstGeom prst="rect">
            <a:avLst/>
          </a:prstGeom>
          <a:noFill/>
        </p:spPr>
      </p:pic>
      <p:sp>
        <p:nvSpPr>
          <p:cNvPr id="8" name="7 Marcador de número de diapositiva"/>
          <p:cNvSpPr>
            <a:spLocks noGrp="1"/>
          </p:cNvSpPr>
          <p:nvPr>
            <p:ph type="sldNum" sz="quarter" idx="12"/>
          </p:nvPr>
        </p:nvSpPr>
        <p:spPr/>
        <p:txBody>
          <a:bodyPr/>
          <a:lstStyle/>
          <a:p>
            <a:fld id="{49DE8E72-DAFE-4D86-B4FC-C4B92A546FEB}" type="slidenum">
              <a:rPr lang="es-ES" smtClean="0"/>
              <a:pPr/>
              <a:t>4</a:t>
            </a:fld>
            <a:endParaRPr lang="es-E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4" name="3 Rectángulo"/>
          <p:cNvSpPr/>
          <p:nvPr/>
        </p:nvSpPr>
        <p:spPr>
          <a:xfrm>
            <a:off x="1547664" y="3006866"/>
            <a:ext cx="6215106" cy="707886"/>
          </a:xfrm>
          <a:prstGeom prst="rect">
            <a:avLst/>
          </a:prstGeom>
        </p:spPr>
        <p:txBody>
          <a:bodyPr wrap="square">
            <a:spAutoFit/>
          </a:bodyPr>
          <a:lstStyle/>
          <a:p>
            <a:pPr algn="ctr"/>
            <a:r>
              <a:rPr lang="es-ES" sz="2000" b="1" u="sng" dirty="0" smtClean="0">
                <a:solidFill>
                  <a:schemeClr val="bg2">
                    <a:lumMod val="10000"/>
                  </a:schemeClr>
                </a:solidFill>
                <a:latin typeface="Arial Black" pitchFamily="34" charset="0"/>
                <a:cs typeface="Tahoma" pitchFamily="34" charset="0"/>
              </a:rPr>
              <a:t>24 </a:t>
            </a:r>
            <a:r>
              <a:rPr lang="es-ES" sz="2000" b="1" u="sng" dirty="0" err="1" smtClean="0">
                <a:solidFill>
                  <a:schemeClr val="bg2">
                    <a:lumMod val="10000"/>
                  </a:schemeClr>
                </a:solidFill>
                <a:latin typeface="Arial Black" pitchFamily="34" charset="0"/>
                <a:cs typeface="Tahoma" pitchFamily="34" charset="0"/>
              </a:rPr>
              <a:t>hours</a:t>
            </a:r>
            <a:r>
              <a:rPr lang="es-ES" sz="2000" b="1" u="sng" dirty="0" smtClean="0">
                <a:solidFill>
                  <a:schemeClr val="bg2">
                    <a:lumMod val="10000"/>
                  </a:schemeClr>
                </a:solidFill>
                <a:latin typeface="Arial Black" pitchFamily="34" charset="0"/>
                <a:cs typeface="Tahoma" pitchFamily="34" charset="0"/>
              </a:rPr>
              <a:t> </a:t>
            </a:r>
            <a:r>
              <a:rPr lang="es-ES" sz="2000" b="1" u="sng" dirty="0" err="1" smtClean="0">
                <a:solidFill>
                  <a:schemeClr val="bg2">
                    <a:lumMod val="10000"/>
                  </a:schemeClr>
                </a:solidFill>
                <a:latin typeface="Arial Black" pitchFamily="34" charset="0"/>
                <a:cs typeface="Tahoma" pitchFamily="34" charset="0"/>
              </a:rPr>
              <a:t>production</a:t>
            </a:r>
            <a:r>
              <a:rPr lang="es-ES" sz="2000" b="1" u="sng" dirty="0" smtClean="0">
                <a:solidFill>
                  <a:schemeClr val="bg2">
                    <a:lumMod val="10000"/>
                  </a:schemeClr>
                </a:solidFill>
                <a:latin typeface="Arial Black" pitchFamily="34" charset="0"/>
                <a:cs typeface="Tahoma" pitchFamily="34" charset="0"/>
              </a:rPr>
              <a:t> </a:t>
            </a:r>
          </a:p>
          <a:p>
            <a:pPr algn="r"/>
            <a:r>
              <a:rPr lang="es-ES" sz="2000" b="1" u="sng" dirty="0" smtClean="0">
                <a:solidFill>
                  <a:schemeClr val="bg2">
                    <a:lumMod val="10000"/>
                  </a:schemeClr>
                </a:solidFill>
                <a:latin typeface="Arial Black" pitchFamily="34" charset="0"/>
                <a:cs typeface="Tahoma" pitchFamily="34" charset="0"/>
              </a:rPr>
              <a:t>Zero </a:t>
            </a:r>
            <a:r>
              <a:rPr lang="es-ES" sz="2000" b="1" u="sng" dirty="0" err="1" smtClean="0">
                <a:solidFill>
                  <a:schemeClr val="bg2">
                    <a:lumMod val="10000"/>
                  </a:schemeClr>
                </a:solidFill>
                <a:latin typeface="Arial Black" pitchFamily="34" charset="0"/>
                <a:cs typeface="Tahoma" pitchFamily="34" charset="0"/>
              </a:rPr>
              <a:t>pollution</a:t>
            </a:r>
            <a:r>
              <a:rPr lang="es-ES" sz="2000" b="1" u="sng" dirty="0" smtClean="0">
                <a:solidFill>
                  <a:schemeClr val="bg2">
                    <a:lumMod val="10000"/>
                  </a:schemeClr>
                </a:solidFill>
                <a:latin typeface="Arial Black" pitchFamily="34" charset="0"/>
                <a:cs typeface="Tahoma" pitchFamily="34" charset="0"/>
              </a:rPr>
              <a:t> and </a:t>
            </a:r>
            <a:r>
              <a:rPr lang="es-ES" sz="2000" b="1" u="sng" dirty="0" err="1" smtClean="0">
                <a:solidFill>
                  <a:schemeClr val="bg2">
                    <a:lumMod val="10000"/>
                  </a:schemeClr>
                </a:solidFill>
                <a:latin typeface="Arial Black" pitchFamily="34" charset="0"/>
                <a:cs typeface="Tahoma" pitchFamily="34" charset="0"/>
              </a:rPr>
              <a:t>enviromental</a:t>
            </a:r>
            <a:r>
              <a:rPr lang="es-ES" sz="2000" b="1" u="sng" dirty="0" smtClean="0">
                <a:solidFill>
                  <a:schemeClr val="bg2">
                    <a:lumMod val="10000"/>
                  </a:schemeClr>
                </a:solidFill>
                <a:latin typeface="Arial Black" pitchFamily="34" charset="0"/>
                <a:cs typeface="Tahoma" pitchFamily="34" charset="0"/>
              </a:rPr>
              <a:t> </a:t>
            </a:r>
            <a:r>
              <a:rPr lang="es-ES" sz="2000" b="1" u="sng" dirty="0" err="1" smtClean="0">
                <a:solidFill>
                  <a:schemeClr val="bg2">
                    <a:lumMod val="10000"/>
                  </a:schemeClr>
                </a:solidFill>
                <a:latin typeface="Arial Black" pitchFamily="34" charset="0"/>
                <a:cs typeface="Tahoma" pitchFamily="34" charset="0"/>
              </a:rPr>
              <a:t>impact</a:t>
            </a:r>
            <a:endParaRPr lang="es-ES" sz="2000" u="sng" dirty="0">
              <a:solidFill>
                <a:schemeClr val="bg2">
                  <a:lumMod val="10000"/>
                </a:schemeClr>
              </a:solidFill>
            </a:endParaRPr>
          </a:p>
        </p:txBody>
      </p:sp>
      <p:sp>
        <p:nvSpPr>
          <p:cNvPr id="5" name="4 Rectángulo"/>
          <p:cNvSpPr/>
          <p:nvPr/>
        </p:nvSpPr>
        <p:spPr>
          <a:xfrm>
            <a:off x="642910" y="3714752"/>
            <a:ext cx="7786742" cy="2862323"/>
          </a:xfrm>
          <a:prstGeom prst="rect">
            <a:avLst/>
          </a:prstGeom>
        </p:spPr>
        <p:txBody>
          <a:bodyPr wrap="square">
            <a:spAutoFit/>
          </a:bodyPr>
          <a:lstStyle/>
          <a:p>
            <a:pPr algn="just"/>
            <a:r>
              <a:rPr lang="en-US" b="1" dirty="0">
                <a:latin typeface="Arial Black" pitchFamily="34" charset="0"/>
                <a:cs typeface="Tahoma" pitchFamily="34" charset="0"/>
              </a:rPr>
              <a:t>JVR turbine enables the production of energy in combined </a:t>
            </a:r>
            <a:r>
              <a:rPr lang="en-US" b="1" dirty="0" smtClean="0">
                <a:latin typeface="Arial Black" pitchFamily="34" charset="0"/>
                <a:cs typeface="Tahoma" pitchFamily="34" charset="0"/>
              </a:rPr>
              <a:t>cycle, sun </a:t>
            </a:r>
            <a:r>
              <a:rPr lang="es-ES" b="1" dirty="0" smtClean="0">
                <a:latin typeface="Arial Black" pitchFamily="34" charset="0"/>
                <a:cs typeface="Tahoma" pitchFamily="34" charset="0"/>
              </a:rPr>
              <a:t>–</a:t>
            </a:r>
            <a:r>
              <a:rPr lang="en-US" b="1" dirty="0" smtClean="0">
                <a:latin typeface="Arial Black" pitchFamily="34" charset="0"/>
                <a:cs typeface="Tahoma" pitchFamily="34" charset="0"/>
              </a:rPr>
              <a:t> fuel, </a:t>
            </a:r>
            <a:r>
              <a:rPr lang="en-US" b="1" dirty="0">
                <a:latin typeface="Arial Black" pitchFamily="34" charset="0"/>
                <a:cs typeface="Tahoma" pitchFamily="34" charset="0"/>
              </a:rPr>
              <a:t>and </a:t>
            </a:r>
            <a:r>
              <a:rPr lang="en-US" b="1" dirty="0" smtClean="0">
                <a:latin typeface="Arial Black" pitchFamily="34" charset="0"/>
                <a:cs typeface="Tahoma" pitchFamily="34" charset="0"/>
              </a:rPr>
              <a:t>can </a:t>
            </a:r>
            <a:r>
              <a:rPr lang="en-US" b="1" dirty="0">
                <a:latin typeface="Arial Black" pitchFamily="34" charset="0"/>
                <a:cs typeface="Tahoma" pitchFamily="34" charset="0"/>
              </a:rPr>
              <a:t>have high performance at a low </a:t>
            </a:r>
            <a:r>
              <a:rPr lang="en-US" b="1" dirty="0" smtClean="0">
                <a:latin typeface="Arial Black" pitchFamily="34" charset="0"/>
                <a:cs typeface="Tahoma" pitchFamily="34" charset="0"/>
              </a:rPr>
              <a:t>cost </a:t>
            </a:r>
            <a:r>
              <a:rPr lang="en-US" b="1" dirty="0">
                <a:latin typeface="Arial Black" pitchFamily="34" charset="0"/>
                <a:cs typeface="Tahoma" pitchFamily="34" charset="0"/>
              </a:rPr>
              <a:t>24 hours. To do </a:t>
            </a:r>
            <a:r>
              <a:rPr lang="en-US" b="1" dirty="0" smtClean="0">
                <a:latin typeface="Arial Black" pitchFamily="34" charset="0"/>
                <a:cs typeface="Tahoma" pitchFamily="34" charset="0"/>
              </a:rPr>
              <a:t>this, </a:t>
            </a:r>
            <a:r>
              <a:rPr lang="en-US" b="1" dirty="0">
                <a:latin typeface="Arial Black" pitchFamily="34" charset="0"/>
                <a:cs typeface="Tahoma" pitchFamily="34" charset="0"/>
              </a:rPr>
              <a:t>during times when there is no </a:t>
            </a:r>
            <a:r>
              <a:rPr lang="en-US" b="1" dirty="0" smtClean="0">
                <a:latin typeface="Arial Black" pitchFamily="34" charset="0"/>
                <a:cs typeface="Tahoma" pitchFamily="34" charset="0"/>
              </a:rPr>
              <a:t>sun, </a:t>
            </a:r>
            <a:r>
              <a:rPr lang="en-US" b="1" dirty="0">
                <a:latin typeface="Arial Black" pitchFamily="34" charset="0"/>
                <a:cs typeface="Tahoma" pitchFamily="34" charset="0"/>
              </a:rPr>
              <a:t>gaseous fuel can be used (</a:t>
            </a:r>
            <a:r>
              <a:rPr lang="en-US" b="1" dirty="0">
                <a:solidFill>
                  <a:srgbClr val="FF0000"/>
                </a:solidFill>
                <a:latin typeface="Arial Black" pitchFamily="34" charset="0"/>
                <a:cs typeface="Tahoma" pitchFamily="34" charset="0"/>
              </a:rPr>
              <a:t>natural gas</a:t>
            </a:r>
            <a:r>
              <a:rPr lang="en-US" b="1" dirty="0">
                <a:latin typeface="Arial Black" pitchFamily="34" charset="0"/>
                <a:cs typeface="Tahoma" pitchFamily="34" charset="0"/>
              </a:rPr>
              <a:t>, hydrogen, etc..) To cause </a:t>
            </a:r>
            <a:r>
              <a:rPr lang="en-US" b="1" dirty="0">
                <a:solidFill>
                  <a:srgbClr val="FF0000"/>
                </a:solidFill>
                <a:latin typeface="Arial Black" pitchFamily="34" charset="0"/>
                <a:cs typeface="Tahoma" pitchFamily="34" charset="0"/>
              </a:rPr>
              <a:t>heating of the air</a:t>
            </a:r>
            <a:r>
              <a:rPr lang="en-US" b="1" dirty="0">
                <a:latin typeface="Arial Black" pitchFamily="34" charset="0"/>
                <a:cs typeface="Tahoma" pitchFamily="34" charset="0"/>
              </a:rPr>
              <a:t>. The unique design of </a:t>
            </a:r>
            <a:r>
              <a:rPr lang="en-US" b="1" dirty="0" smtClean="0">
                <a:latin typeface="Arial Black" pitchFamily="34" charset="0"/>
                <a:cs typeface="Tahoma" pitchFamily="34" charset="0"/>
              </a:rPr>
              <a:t>the JVR turbine </a:t>
            </a:r>
            <a:r>
              <a:rPr lang="en-US" b="1" dirty="0">
                <a:solidFill>
                  <a:srgbClr val="FF0000"/>
                </a:solidFill>
                <a:latin typeface="Arial Black" pitchFamily="34" charset="0"/>
                <a:cs typeface="Tahoma" pitchFamily="34" charset="0"/>
              </a:rPr>
              <a:t>makes the temperature increase </a:t>
            </a:r>
            <a:r>
              <a:rPr lang="en-US" b="1" dirty="0" smtClean="0">
                <a:solidFill>
                  <a:srgbClr val="FF0000"/>
                </a:solidFill>
                <a:latin typeface="Arial Black" pitchFamily="34" charset="0"/>
                <a:cs typeface="Tahoma" pitchFamily="34" charset="0"/>
              </a:rPr>
              <a:t>be exponential</a:t>
            </a:r>
            <a:r>
              <a:rPr lang="en-US" b="1" dirty="0" smtClean="0">
                <a:latin typeface="Arial Black" pitchFamily="34" charset="0"/>
                <a:cs typeface="Tahoma" pitchFamily="34" charset="0"/>
              </a:rPr>
              <a:t> and with a </a:t>
            </a:r>
            <a:r>
              <a:rPr lang="en-US" b="1" dirty="0">
                <a:latin typeface="Arial Black" pitchFamily="34" charset="0"/>
                <a:cs typeface="Tahoma" pitchFamily="34" charset="0"/>
              </a:rPr>
              <a:t>high utilization of the residual. </a:t>
            </a:r>
            <a:r>
              <a:rPr lang="es-ES" b="1" dirty="0" smtClean="0">
                <a:latin typeface="Arial Black" pitchFamily="34" charset="0"/>
                <a:cs typeface="Tahoma" pitchFamily="34" charset="0"/>
              </a:rPr>
              <a:t>I</a:t>
            </a:r>
            <a:r>
              <a:rPr lang="en-US" b="1" dirty="0" smtClean="0">
                <a:latin typeface="Arial Black" pitchFamily="34" charset="0"/>
                <a:cs typeface="Tahoma" pitchFamily="34" charset="0"/>
              </a:rPr>
              <a:t>t allows, with low traditional fuel,  the obtaining of high temperatures and a high </a:t>
            </a:r>
            <a:r>
              <a:rPr lang="en-US" b="1" dirty="0" smtClean="0">
                <a:solidFill>
                  <a:srgbClr val="FF0000"/>
                </a:solidFill>
                <a:latin typeface="Arial Black" pitchFamily="34" charset="0"/>
                <a:cs typeface="Tahoma" pitchFamily="34" charset="0"/>
              </a:rPr>
              <a:t>“par” </a:t>
            </a:r>
            <a:r>
              <a:rPr lang="en-US" b="1" dirty="0" smtClean="0">
                <a:latin typeface="Arial Black" pitchFamily="34" charset="0"/>
                <a:cs typeface="Tahoma" pitchFamily="34" charset="0"/>
              </a:rPr>
              <a:t>in the rotation of the turbine.</a:t>
            </a:r>
          </a:p>
          <a:p>
            <a:pPr algn="just"/>
            <a:r>
              <a:rPr lang="en-US" b="1" dirty="0" smtClean="0">
                <a:latin typeface="Arial Black" pitchFamily="34" charset="0"/>
                <a:cs typeface="Tahoma" pitchFamily="34" charset="0"/>
              </a:rPr>
              <a:t> </a:t>
            </a:r>
            <a:endParaRPr lang="es-ES" b="1" dirty="0" smtClean="0">
              <a:latin typeface="Arial Black" pitchFamily="34" charset="0"/>
              <a:cs typeface="Tahoma" pitchFamily="34" charset="0"/>
            </a:endParaRPr>
          </a:p>
        </p:txBody>
      </p:sp>
      <p:pic>
        <p:nvPicPr>
          <p:cNvPr id="41986" name="Picture 2" descr="http://www.planetacurioso.com/wp-content/uploads/2006/12/satelite-europa-dia-noche.jpg"/>
          <p:cNvPicPr>
            <a:picLocks noChangeAspect="1" noChangeArrowheads="1"/>
          </p:cNvPicPr>
          <p:nvPr/>
        </p:nvPicPr>
        <p:blipFill>
          <a:blip r:embed="rId3" cstate="print"/>
          <a:srcRect t="12620" r="2777" b="26081"/>
          <a:stretch>
            <a:fillRect/>
          </a:stretch>
        </p:blipFill>
        <p:spPr bwMode="auto">
          <a:xfrm>
            <a:off x="2143108" y="548679"/>
            <a:ext cx="4714908" cy="2448273"/>
          </a:xfrm>
          <a:prstGeom prst="ellipse">
            <a:avLst/>
          </a:prstGeom>
          <a:ln>
            <a:noFill/>
          </a:ln>
          <a:effectLst>
            <a:softEdge rad="112500"/>
          </a:effectLst>
        </p:spPr>
      </p:pic>
      <p:sp>
        <p:nvSpPr>
          <p:cNvPr id="8" name="7 Marcador de número de diapositiva"/>
          <p:cNvSpPr>
            <a:spLocks noGrp="1"/>
          </p:cNvSpPr>
          <p:nvPr>
            <p:ph type="sldNum" sz="quarter" idx="12"/>
          </p:nvPr>
        </p:nvSpPr>
        <p:spPr/>
        <p:txBody>
          <a:bodyPr/>
          <a:lstStyle/>
          <a:p>
            <a:fld id="{49DE8E72-DAFE-4D86-B4FC-C4B92A546FEB}" type="slidenum">
              <a:rPr lang="es-ES" smtClean="0"/>
              <a:pPr/>
              <a:t>40</a:t>
            </a:fld>
            <a:endParaRPr lang="es-E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49DE8E72-DAFE-4D86-B4FC-C4B92A546FEB}" type="slidenum">
              <a:rPr lang="es-ES" smtClean="0"/>
              <a:pPr/>
              <a:t>41</a:t>
            </a:fld>
            <a:endParaRPr lang="es-ES"/>
          </a:p>
        </p:txBody>
      </p:sp>
      <p:sp>
        <p:nvSpPr>
          <p:cNvPr id="3" name="Rectángulo 2"/>
          <p:cNvSpPr/>
          <p:nvPr/>
        </p:nvSpPr>
        <p:spPr>
          <a:xfrm>
            <a:off x="1043608" y="400862"/>
            <a:ext cx="7272808" cy="6463308"/>
          </a:xfrm>
          <a:prstGeom prst="rect">
            <a:avLst/>
          </a:prstGeom>
        </p:spPr>
        <p:txBody>
          <a:bodyPr wrap="square">
            <a:spAutoFit/>
          </a:bodyPr>
          <a:lstStyle/>
          <a:p>
            <a:r>
              <a:rPr lang="es-ES" b="1" dirty="0" smtClean="0">
                <a:solidFill>
                  <a:srgbClr val="FF0000"/>
                </a:solidFill>
              </a:rPr>
              <a:t>Para 29</a:t>
            </a:r>
            <a:r>
              <a:rPr lang="es-ES" b="1" dirty="0">
                <a:solidFill>
                  <a:srgbClr val="FF0000"/>
                </a:solidFill>
              </a:rPr>
              <a:t>, </a:t>
            </a:r>
            <a:r>
              <a:rPr lang="es-ES" b="1" dirty="0" err="1">
                <a:solidFill>
                  <a:srgbClr val="FF0000"/>
                </a:solidFill>
              </a:rPr>
              <a:t>354MW</a:t>
            </a:r>
            <a:r>
              <a:rPr lang="es-ES" b="1" dirty="0">
                <a:solidFill>
                  <a:srgbClr val="FF0000"/>
                </a:solidFill>
              </a:rPr>
              <a:t>/h </a:t>
            </a:r>
            <a:endParaRPr lang="es-ES" b="1" dirty="0" smtClean="0">
              <a:solidFill>
                <a:srgbClr val="FF0000"/>
              </a:solidFill>
            </a:endParaRPr>
          </a:p>
          <a:p>
            <a:r>
              <a:rPr lang="es-ES" dirty="0" err="1"/>
              <a:t>C</a:t>
            </a:r>
            <a:r>
              <a:rPr lang="es-ES" dirty="0" err="1" smtClean="0"/>
              <a:t>ompression</a:t>
            </a:r>
            <a:r>
              <a:rPr lang="es-ES" dirty="0" smtClean="0"/>
              <a:t> </a:t>
            </a:r>
            <a:r>
              <a:rPr lang="es-ES" dirty="0"/>
              <a:t>ratio turbine...1/18 </a:t>
            </a:r>
            <a:endParaRPr lang="es-ES" dirty="0" smtClean="0"/>
          </a:p>
          <a:p>
            <a:r>
              <a:rPr lang="es-ES" dirty="0" smtClean="0"/>
              <a:t>Air </a:t>
            </a:r>
            <a:r>
              <a:rPr lang="es-ES" dirty="0" err="1"/>
              <a:t>flow</a:t>
            </a:r>
            <a:r>
              <a:rPr lang="es-ES" dirty="0"/>
              <a:t>... 68 </a:t>
            </a:r>
            <a:r>
              <a:rPr lang="es-ES" dirty="0" err="1"/>
              <a:t>Kgrs</a:t>
            </a:r>
            <a:r>
              <a:rPr lang="es-ES" dirty="0"/>
              <a:t> / </a:t>
            </a:r>
            <a:r>
              <a:rPr lang="es-ES" dirty="0" err="1"/>
              <a:t>sg</a:t>
            </a:r>
            <a:r>
              <a:rPr lang="es-ES" dirty="0"/>
              <a:t> </a:t>
            </a:r>
            <a:endParaRPr lang="es-ES" dirty="0" smtClean="0"/>
          </a:p>
          <a:p>
            <a:r>
              <a:rPr lang="es-ES" dirty="0" err="1"/>
              <a:t>I</a:t>
            </a:r>
            <a:r>
              <a:rPr lang="es-ES" dirty="0" err="1" smtClean="0"/>
              <a:t>nlet</a:t>
            </a:r>
            <a:r>
              <a:rPr lang="es-ES" dirty="0" smtClean="0"/>
              <a:t> </a:t>
            </a:r>
            <a:r>
              <a:rPr lang="es-ES" dirty="0" err="1"/>
              <a:t>temperature</a:t>
            </a:r>
            <a:r>
              <a:rPr lang="es-ES" dirty="0"/>
              <a:t> air...290 </a:t>
            </a:r>
            <a:r>
              <a:rPr lang="es-ES" dirty="0" err="1"/>
              <a:t>K</a:t>
            </a:r>
            <a:r>
              <a:rPr lang="es-ES" dirty="0" err="1" smtClean="0"/>
              <a:t>°</a:t>
            </a:r>
            <a:endParaRPr lang="es-ES" dirty="0" smtClean="0"/>
          </a:p>
          <a:p>
            <a:r>
              <a:rPr lang="es-ES" dirty="0" err="1"/>
              <a:t>T</a:t>
            </a:r>
            <a:r>
              <a:rPr lang="es-ES" dirty="0" err="1" smtClean="0"/>
              <a:t>emperature</a:t>
            </a:r>
            <a:r>
              <a:rPr lang="es-ES" dirty="0" smtClean="0"/>
              <a:t> </a:t>
            </a:r>
            <a:r>
              <a:rPr lang="es-ES" dirty="0" err="1"/>
              <a:t>inside</a:t>
            </a:r>
            <a:r>
              <a:rPr lang="es-ES" dirty="0"/>
              <a:t>...  1,127 ° </a:t>
            </a:r>
            <a:endParaRPr lang="es-ES" dirty="0" smtClean="0"/>
          </a:p>
          <a:p>
            <a:r>
              <a:rPr lang="es-ES" dirty="0" err="1" smtClean="0"/>
              <a:t>Temperature</a:t>
            </a:r>
            <a:r>
              <a:rPr lang="es-ES" dirty="0" smtClean="0"/>
              <a:t> </a:t>
            </a:r>
            <a:r>
              <a:rPr lang="es-ES" dirty="0"/>
              <a:t>air </a:t>
            </a:r>
            <a:r>
              <a:rPr lang="es-ES" dirty="0" err="1"/>
              <a:t>exhaust</a:t>
            </a:r>
            <a:r>
              <a:rPr lang="es-ES" dirty="0"/>
              <a:t> turbine... 704° </a:t>
            </a:r>
            <a:endParaRPr lang="es-ES" dirty="0" smtClean="0"/>
          </a:p>
          <a:p>
            <a:r>
              <a:rPr lang="es-ES" dirty="0" err="1" smtClean="0"/>
              <a:t>Gross</a:t>
            </a:r>
            <a:r>
              <a:rPr lang="es-ES" dirty="0" smtClean="0"/>
              <a:t> </a:t>
            </a:r>
            <a:r>
              <a:rPr lang="es-ES" dirty="0" err="1"/>
              <a:t>horsepower</a:t>
            </a:r>
            <a:r>
              <a:rPr lang="es-ES" dirty="0"/>
              <a:t> turbine... 47.821. 35 KW/h </a:t>
            </a:r>
            <a:endParaRPr lang="es-ES" dirty="0" smtClean="0"/>
          </a:p>
          <a:p>
            <a:r>
              <a:rPr lang="es-ES" dirty="0" err="1"/>
              <a:t>P</a:t>
            </a:r>
            <a:r>
              <a:rPr lang="es-ES" dirty="0" err="1" smtClean="0"/>
              <a:t>ower</a:t>
            </a:r>
            <a:r>
              <a:rPr lang="es-ES" dirty="0" smtClean="0"/>
              <a:t> </a:t>
            </a:r>
            <a:r>
              <a:rPr lang="es-ES" dirty="0" err="1"/>
              <a:t>delivered</a:t>
            </a:r>
            <a:r>
              <a:rPr lang="es-ES" dirty="0"/>
              <a:t> </a:t>
            </a:r>
            <a:r>
              <a:rPr lang="es-ES" dirty="0" err="1"/>
              <a:t>to</a:t>
            </a:r>
            <a:r>
              <a:rPr lang="es-ES" dirty="0"/>
              <a:t> </a:t>
            </a:r>
            <a:r>
              <a:rPr lang="es-ES" dirty="0" err="1"/>
              <a:t>the</a:t>
            </a:r>
            <a:r>
              <a:rPr lang="es-ES" dirty="0"/>
              <a:t> </a:t>
            </a:r>
            <a:r>
              <a:rPr lang="es-ES" dirty="0" err="1"/>
              <a:t>compressor</a:t>
            </a:r>
            <a:r>
              <a:rPr lang="es-ES" dirty="0"/>
              <a:t>... 28.300 </a:t>
            </a:r>
            <a:r>
              <a:rPr lang="es-ES" dirty="0" smtClean="0"/>
              <a:t>KW/</a:t>
            </a:r>
            <a:r>
              <a:rPr lang="es-ES" dirty="0" err="1" smtClean="0"/>
              <a:t>h8</a:t>
            </a:r>
            <a:endParaRPr lang="es-ES" dirty="0" smtClean="0"/>
          </a:p>
          <a:p>
            <a:r>
              <a:rPr lang="es-ES" dirty="0" smtClean="0"/>
              <a:t>(</a:t>
            </a:r>
            <a:r>
              <a:rPr lang="es-ES" dirty="0" err="1" smtClean="0"/>
              <a:t>Superheated</a:t>
            </a:r>
            <a:r>
              <a:rPr lang="es-ES" dirty="0" smtClean="0"/>
              <a:t> </a:t>
            </a:r>
            <a:r>
              <a:rPr lang="es-ES" dirty="0" err="1"/>
              <a:t>steam</a:t>
            </a:r>
            <a:r>
              <a:rPr lang="es-ES" dirty="0"/>
              <a:t> </a:t>
            </a:r>
            <a:r>
              <a:rPr lang="es-ES" dirty="0" err="1"/>
              <a:t>production</a:t>
            </a:r>
            <a:r>
              <a:rPr lang="es-ES" dirty="0"/>
              <a:t>)... 32.989 Kg/h </a:t>
            </a:r>
            <a:endParaRPr lang="es-ES" dirty="0" smtClean="0"/>
          </a:p>
          <a:p>
            <a:r>
              <a:rPr lang="es-ES" dirty="0" smtClean="0"/>
              <a:t>(</a:t>
            </a:r>
            <a:r>
              <a:rPr lang="es-ES" dirty="0" err="1" smtClean="0"/>
              <a:t>Pressure</a:t>
            </a:r>
            <a:r>
              <a:rPr lang="es-ES" dirty="0" smtClean="0"/>
              <a:t> </a:t>
            </a:r>
            <a:r>
              <a:rPr lang="es-ES" dirty="0" err="1"/>
              <a:t>steam</a:t>
            </a:r>
            <a:r>
              <a:rPr lang="es-ES" dirty="0"/>
              <a:t>)... 40 </a:t>
            </a:r>
            <a:r>
              <a:rPr lang="es-ES" dirty="0" err="1"/>
              <a:t>Kgrs</a:t>
            </a:r>
            <a:r>
              <a:rPr lang="es-ES" dirty="0"/>
              <a:t> /</a:t>
            </a:r>
            <a:r>
              <a:rPr lang="es-ES" dirty="0" smtClean="0"/>
              <a:t>cm²... </a:t>
            </a:r>
          </a:p>
          <a:p>
            <a:r>
              <a:rPr lang="es-ES" dirty="0" err="1"/>
              <a:t>O</a:t>
            </a:r>
            <a:r>
              <a:rPr lang="es-ES" dirty="0" err="1" smtClean="0"/>
              <a:t>verheating</a:t>
            </a:r>
            <a:r>
              <a:rPr lang="es-ES" dirty="0" smtClean="0"/>
              <a:t> </a:t>
            </a:r>
            <a:r>
              <a:rPr lang="es-ES" dirty="0" err="1"/>
              <a:t>temperature</a:t>
            </a:r>
            <a:r>
              <a:rPr lang="es-ES" dirty="0"/>
              <a:t> 823</a:t>
            </a:r>
            <a:r>
              <a:rPr lang="es-ES" dirty="0" smtClean="0"/>
              <a:t>° </a:t>
            </a:r>
            <a:r>
              <a:rPr lang="es-ES" dirty="0"/>
              <a:t>K </a:t>
            </a:r>
            <a:endParaRPr lang="es-ES" dirty="0" smtClean="0"/>
          </a:p>
          <a:p>
            <a:r>
              <a:rPr lang="es-ES" dirty="0" err="1"/>
              <a:t>E</a:t>
            </a:r>
            <a:r>
              <a:rPr lang="es-ES" dirty="0" err="1" smtClean="0"/>
              <a:t>nthalpy</a:t>
            </a:r>
            <a:r>
              <a:rPr lang="es-ES" dirty="0" smtClean="0"/>
              <a:t> </a:t>
            </a:r>
            <a:r>
              <a:rPr lang="es-ES" dirty="0" err="1"/>
              <a:t>steam</a:t>
            </a:r>
            <a:r>
              <a:rPr lang="es-ES" dirty="0"/>
              <a:t> </a:t>
            </a:r>
            <a:r>
              <a:rPr lang="es-ES" dirty="0" err="1"/>
              <a:t>reheating</a:t>
            </a:r>
            <a:r>
              <a:rPr lang="es-ES" dirty="0"/>
              <a:t>......850 Kcal. </a:t>
            </a:r>
            <a:r>
              <a:rPr lang="es-ES" dirty="0" smtClean="0"/>
              <a:t>/</a:t>
            </a:r>
            <a:r>
              <a:rPr lang="es-ES" dirty="0" err="1"/>
              <a:t>Kgrs</a:t>
            </a:r>
            <a:r>
              <a:rPr lang="es-ES" dirty="0"/>
              <a:t> </a:t>
            </a:r>
            <a:endParaRPr lang="es-ES" dirty="0" smtClean="0"/>
          </a:p>
          <a:p>
            <a:r>
              <a:rPr lang="es-ES" dirty="0" err="1"/>
              <a:t>E</a:t>
            </a:r>
            <a:r>
              <a:rPr lang="es-ES" dirty="0" err="1" smtClean="0"/>
              <a:t>nthalpy</a:t>
            </a:r>
            <a:r>
              <a:rPr lang="es-ES" dirty="0" smtClean="0"/>
              <a:t> </a:t>
            </a:r>
            <a:r>
              <a:rPr lang="es-ES" dirty="0"/>
              <a:t>in </a:t>
            </a:r>
            <a:r>
              <a:rPr lang="es-ES" dirty="0" err="1"/>
              <a:t>the</a:t>
            </a:r>
            <a:r>
              <a:rPr lang="es-ES" dirty="0"/>
              <a:t> </a:t>
            </a:r>
            <a:r>
              <a:rPr lang="es-ES" dirty="0" err="1"/>
              <a:t>download</a:t>
            </a:r>
            <a:r>
              <a:rPr lang="es-ES" dirty="0"/>
              <a:t>...-600 Kcal. /</a:t>
            </a:r>
            <a:r>
              <a:rPr lang="es-ES" dirty="0" err="1"/>
              <a:t>Kgrs</a:t>
            </a:r>
            <a:r>
              <a:rPr lang="es-ES" dirty="0"/>
              <a:t> 5 </a:t>
            </a:r>
            <a:endParaRPr lang="es-ES" dirty="0" smtClean="0"/>
          </a:p>
          <a:p>
            <a:r>
              <a:rPr lang="es-ES" dirty="0" err="1"/>
              <a:t>P</a:t>
            </a:r>
            <a:r>
              <a:rPr lang="es-ES" dirty="0" err="1" smtClean="0"/>
              <a:t>ressure</a:t>
            </a:r>
            <a:r>
              <a:rPr lang="es-ES" dirty="0" smtClean="0"/>
              <a:t> </a:t>
            </a:r>
            <a:r>
              <a:rPr lang="es-ES" dirty="0" err="1"/>
              <a:t>discharge</a:t>
            </a:r>
            <a:r>
              <a:rPr lang="es-ES" dirty="0"/>
              <a:t> (</a:t>
            </a:r>
            <a:r>
              <a:rPr lang="es-ES" dirty="0" err="1"/>
              <a:t>condensing</a:t>
            </a:r>
            <a:r>
              <a:rPr lang="es-ES" dirty="0"/>
              <a:t> </a:t>
            </a:r>
            <a:r>
              <a:rPr lang="es-ES" dirty="0" err="1"/>
              <a:t>vapour</a:t>
            </a:r>
            <a:r>
              <a:rPr lang="es-ES" dirty="0"/>
              <a:t>-air mixture)...0,2 kg / cm² </a:t>
            </a:r>
            <a:endParaRPr lang="es-ES" dirty="0" smtClean="0"/>
          </a:p>
          <a:p>
            <a:r>
              <a:rPr lang="en-US" dirty="0" smtClean="0"/>
              <a:t>Title </a:t>
            </a:r>
            <a:r>
              <a:rPr lang="en-US" dirty="0"/>
              <a:t>saturated steam (download)... x = </a:t>
            </a:r>
            <a:r>
              <a:rPr lang="en-US" dirty="0" smtClean="0"/>
              <a:t>0.95</a:t>
            </a:r>
          </a:p>
          <a:p>
            <a:r>
              <a:rPr lang="en-US" dirty="0"/>
              <a:t>O</a:t>
            </a:r>
            <a:r>
              <a:rPr lang="en-US" dirty="0" smtClean="0"/>
              <a:t>btained </a:t>
            </a:r>
            <a:r>
              <a:rPr lang="en-US" dirty="0"/>
              <a:t>power:... (850-600) / 860 x 32989 </a:t>
            </a:r>
            <a:r>
              <a:rPr lang="en-US" dirty="0" err="1"/>
              <a:t>Kgrs</a:t>
            </a:r>
            <a:r>
              <a:rPr lang="en-US" dirty="0"/>
              <a:t> = 9.833 KW/h </a:t>
            </a:r>
            <a:endParaRPr lang="en-US" dirty="0" smtClean="0"/>
          </a:p>
          <a:p>
            <a:r>
              <a:rPr lang="en-US" dirty="0"/>
              <a:t>B</a:t>
            </a:r>
            <a:r>
              <a:rPr lang="en-US" dirty="0" smtClean="0"/>
              <a:t>y </a:t>
            </a:r>
            <a:r>
              <a:rPr lang="en-US" dirty="0"/>
              <a:t>attaching to compressor turbine:...28300 Kw-9833 Kw = 18.467 Kw net </a:t>
            </a:r>
            <a:r>
              <a:rPr lang="en-US" dirty="0" smtClean="0"/>
              <a:t>Power </a:t>
            </a:r>
            <a:r>
              <a:rPr lang="en-US" dirty="0"/>
              <a:t>delivered to the generator...47 821 Kw-18467 Kw. = 29354 Kw / h 10 </a:t>
            </a:r>
            <a:r>
              <a:rPr lang="en-US" dirty="0" smtClean="0"/>
              <a:t>Thermal </a:t>
            </a:r>
            <a:r>
              <a:rPr lang="en-US" dirty="0"/>
              <a:t>energy received at sensor.........51.428 Kw. / h </a:t>
            </a:r>
            <a:endParaRPr lang="en-US" dirty="0" smtClean="0"/>
          </a:p>
          <a:p>
            <a:r>
              <a:rPr lang="en-US" dirty="0"/>
              <a:t>P</a:t>
            </a:r>
            <a:r>
              <a:rPr lang="en-US" dirty="0" smtClean="0"/>
              <a:t>erformance </a:t>
            </a:r>
            <a:r>
              <a:rPr lang="en-US" dirty="0"/>
              <a:t>of the cycle after the sensor...57% </a:t>
            </a:r>
            <a:endParaRPr lang="en-US" dirty="0" smtClean="0"/>
          </a:p>
          <a:p>
            <a:r>
              <a:rPr lang="en-US" dirty="0" smtClean="0"/>
              <a:t>Surface </a:t>
            </a:r>
            <a:r>
              <a:rPr lang="en-US" dirty="0"/>
              <a:t>of heliostats (performance capture: 60%)...85.713 </a:t>
            </a:r>
            <a:r>
              <a:rPr lang="en-US" dirty="0" err="1"/>
              <a:t>m2</a:t>
            </a:r>
            <a:r>
              <a:rPr lang="en-US" dirty="0"/>
              <a:t> </a:t>
            </a:r>
            <a:endParaRPr lang="en-US" dirty="0" smtClean="0"/>
          </a:p>
          <a:p>
            <a:r>
              <a:rPr lang="en-US" dirty="0"/>
              <a:t>F</a:t>
            </a:r>
            <a:r>
              <a:rPr lang="en-US" dirty="0" smtClean="0"/>
              <a:t>or </a:t>
            </a:r>
            <a:r>
              <a:rPr lang="en-US" dirty="0"/>
              <a:t>a radiation of </a:t>
            </a:r>
            <a:r>
              <a:rPr lang="en-US" dirty="0" err="1"/>
              <a:t>1000w</a:t>
            </a:r>
            <a:r>
              <a:rPr lang="en-US" dirty="0"/>
              <a:t>/</a:t>
            </a:r>
            <a:r>
              <a:rPr lang="en-US" dirty="0" err="1"/>
              <a:t>m2.día.h</a:t>
            </a:r>
            <a:r>
              <a:rPr lang="en-US" dirty="0"/>
              <a:t> </a:t>
            </a:r>
            <a:endParaRPr lang="en-US" dirty="0" smtClean="0"/>
          </a:p>
          <a:p>
            <a:r>
              <a:rPr lang="en-US" dirty="0"/>
              <a:t>P</a:t>
            </a:r>
            <a:r>
              <a:rPr lang="en-US" dirty="0" smtClean="0"/>
              <a:t>erformance </a:t>
            </a:r>
            <a:r>
              <a:rPr lang="en-US" dirty="0"/>
              <a:t>of the complete cycle turbine has gone up to 57%)</a:t>
            </a:r>
            <a:endParaRPr lang="es-ES" dirty="0"/>
          </a:p>
        </p:txBody>
      </p:sp>
    </p:spTree>
    <p:extLst>
      <p:ext uri="{BB962C8B-B14F-4D97-AF65-F5344CB8AC3E}">
        <p14:creationId xmlns:p14="http://schemas.microsoft.com/office/powerpoint/2010/main" val="1070454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928794" y="500042"/>
            <a:ext cx="5595534" cy="57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effectLst>
                  <a:outerShdw blurRad="38100" dist="38100" dir="2700000" algn="tl">
                    <a:srgbClr val="000000">
                      <a:alpha val="43137"/>
                    </a:srgbClr>
                  </a:outerShdw>
                </a:effectLst>
              </a:rPr>
              <a:t>Parables </a:t>
            </a:r>
            <a:r>
              <a:rPr lang="es-ES" sz="3200" dirty="0" err="1" smtClean="0">
                <a:effectLst>
                  <a:outerShdw blurRad="38100" dist="38100" dir="2700000" algn="tl">
                    <a:srgbClr val="000000">
                      <a:alpha val="43137"/>
                    </a:srgbClr>
                  </a:outerShdw>
                </a:effectLst>
              </a:rPr>
              <a:t>characteristics</a:t>
            </a:r>
            <a:endParaRPr lang="es-ES" sz="3200" dirty="0">
              <a:effectLst>
                <a:outerShdw blurRad="38100" dist="38100" dir="2700000" algn="tl">
                  <a:srgbClr val="000000">
                    <a:alpha val="43137"/>
                  </a:srgbClr>
                </a:outerShdw>
              </a:effectLst>
            </a:endParaRPr>
          </a:p>
        </p:txBody>
      </p:sp>
      <p:pic>
        <p:nvPicPr>
          <p:cNvPr id="4"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6" name="5 Rectángulo"/>
          <p:cNvSpPr/>
          <p:nvPr/>
        </p:nvSpPr>
        <p:spPr>
          <a:xfrm>
            <a:off x="5190906" y="1747411"/>
            <a:ext cx="3929058" cy="5078314"/>
          </a:xfrm>
          <a:prstGeom prst="rect">
            <a:avLst/>
          </a:prstGeom>
        </p:spPr>
        <p:txBody>
          <a:bodyPr wrap="square">
            <a:spAutoFit/>
          </a:bodyPr>
          <a:lstStyle/>
          <a:p>
            <a:r>
              <a:rPr lang="en-US" dirty="0" smtClean="0">
                <a:latin typeface="Arial Black" pitchFamily="34" charset="0"/>
                <a:cs typeface="Tahoma" pitchFamily="34" charset="0"/>
              </a:rPr>
              <a:t>The solar </a:t>
            </a:r>
            <a:r>
              <a:rPr lang="en-US" dirty="0">
                <a:latin typeface="Arial Black" pitchFamily="34" charset="0"/>
                <a:cs typeface="Tahoma" pitchFamily="34" charset="0"/>
              </a:rPr>
              <a:t>parable </a:t>
            </a:r>
            <a:r>
              <a:rPr lang="en-US" dirty="0" smtClean="0">
                <a:latin typeface="Arial Black" pitchFamily="34" charset="0"/>
                <a:cs typeface="Tahoma" pitchFamily="34" charset="0"/>
              </a:rPr>
              <a:t>or parabolic </a:t>
            </a:r>
            <a:r>
              <a:rPr lang="en-US" dirty="0">
                <a:latin typeface="Arial Black" pitchFamily="34" charset="0"/>
                <a:cs typeface="Tahoma" pitchFamily="34" charset="0"/>
              </a:rPr>
              <a:t>solar </a:t>
            </a:r>
            <a:r>
              <a:rPr lang="en-US" dirty="0" err="1" smtClean="0">
                <a:latin typeface="Arial Black" pitchFamily="34" charset="0"/>
                <a:cs typeface="Tahoma" pitchFamily="34" charset="0"/>
              </a:rPr>
              <a:t>collecto</a:t>
            </a:r>
            <a:r>
              <a:rPr lang="en-US" dirty="0" smtClean="0">
                <a:latin typeface="Arial Black" pitchFamily="34" charset="0"/>
                <a:cs typeface="Tahoma" pitchFamily="34" charset="0"/>
              </a:rPr>
              <a:t>, bases </a:t>
            </a:r>
            <a:r>
              <a:rPr lang="en-US" dirty="0">
                <a:latin typeface="Arial Black" pitchFamily="34" charset="0"/>
                <a:cs typeface="Tahoma" pitchFamily="34" charset="0"/>
              </a:rPr>
              <a:t>its technology on the concentration of the sun's rays on the sensor lens installed in front of a </a:t>
            </a:r>
            <a:r>
              <a:rPr lang="en-US" dirty="0" smtClean="0">
                <a:solidFill>
                  <a:srgbClr val="FF0000"/>
                </a:solidFill>
                <a:latin typeface="Arial Black" pitchFamily="34" charset="0"/>
                <a:cs typeface="Tahoma" pitchFamily="34" charset="0"/>
              </a:rPr>
              <a:t>new/</a:t>
            </a:r>
            <a:r>
              <a:rPr lang="en-US" dirty="0" err="1" smtClean="0">
                <a:solidFill>
                  <a:srgbClr val="FF0000"/>
                </a:solidFill>
                <a:latin typeface="Arial Black" pitchFamily="34" charset="0"/>
                <a:cs typeface="Tahoma" pitchFamily="34" charset="0"/>
              </a:rPr>
              <a:t>newfangles</a:t>
            </a:r>
            <a:r>
              <a:rPr lang="en-US" dirty="0" smtClean="0">
                <a:latin typeface="Arial Black" pitchFamily="34" charset="0"/>
                <a:cs typeface="Tahoma" pitchFamily="34" charset="0"/>
              </a:rPr>
              <a:t> </a:t>
            </a:r>
            <a:r>
              <a:rPr lang="en-US" dirty="0">
                <a:latin typeface="Arial Black" pitchFamily="34" charset="0"/>
                <a:cs typeface="Tahoma" pitchFamily="34" charset="0"/>
              </a:rPr>
              <a:t>module, </a:t>
            </a:r>
            <a:r>
              <a:rPr lang="en-US" dirty="0" smtClean="0">
                <a:latin typeface="Arial Black" pitchFamily="34" charset="0"/>
                <a:cs typeface="Tahoma" pitchFamily="34" charset="0"/>
              </a:rPr>
              <a:t>achieving this way high </a:t>
            </a:r>
            <a:r>
              <a:rPr lang="en-US" dirty="0">
                <a:latin typeface="Arial Black" pitchFamily="34" charset="0"/>
                <a:cs typeface="Tahoma" pitchFamily="34" charset="0"/>
              </a:rPr>
              <a:t>temperatures in the fluid that feeds the </a:t>
            </a:r>
            <a:r>
              <a:rPr lang="en-US" dirty="0" smtClean="0">
                <a:latin typeface="Arial Black" pitchFamily="34" charset="0"/>
                <a:cs typeface="Tahoma" pitchFamily="34" charset="0"/>
              </a:rPr>
              <a:t>JVR turbine.</a:t>
            </a:r>
          </a:p>
          <a:p>
            <a:endParaRPr lang="en-US" dirty="0">
              <a:latin typeface="Arial Black" pitchFamily="34" charset="0"/>
              <a:cs typeface="Tahoma" pitchFamily="34" charset="0"/>
            </a:endParaRPr>
          </a:p>
          <a:p>
            <a:r>
              <a:rPr lang="en-US" dirty="0">
                <a:latin typeface="Arial Black" pitchFamily="34" charset="0"/>
                <a:cs typeface="Tahoma" pitchFamily="34" charset="0"/>
              </a:rPr>
              <a:t>The maintenance required for this type of </a:t>
            </a:r>
            <a:r>
              <a:rPr lang="en-US" dirty="0" err="1" smtClean="0">
                <a:latin typeface="Arial Black" pitchFamily="34" charset="0"/>
                <a:cs typeface="Tahoma" pitchFamily="34" charset="0"/>
              </a:rPr>
              <a:t>equipement</a:t>
            </a:r>
            <a:r>
              <a:rPr lang="en-US" dirty="0" smtClean="0">
                <a:latin typeface="Arial Black" pitchFamily="34" charset="0"/>
                <a:cs typeface="Tahoma" pitchFamily="34" charset="0"/>
              </a:rPr>
              <a:t> with JVR technology </a:t>
            </a:r>
            <a:r>
              <a:rPr lang="en-US" dirty="0">
                <a:latin typeface="Arial Black" pitchFamily="34" charset="0"/>
                <a:cs typeface="Tahoma" pitchFamily="34" charset="0"/>
              </a:rPr>
              <a:t>is lower </a:t>
            </a:r>
            <a:r>
              <a:rPr lang="en-US" dirty="0" smtClean="0">
                <a:latin typeface="Arial Black" pitchFamily="34" charset="0"/>
                <a:cs typeface="Tahoma" pitchFamily="34" charset="0"/>
              </a:rPr>
              <a:t>than the </a:t>
            </a:r>
            <a:r>
              <a:rPr lang="en-US" dirty="0">
                <a:latin typeface="Arial Black" pitchFamily="34" charset="0"/>
                <a:cs typeface="Tahoma" pitchFamily="34" charset="0"/>
              </a:rPr>
              <a:t>expected for traditional turbines</a:t>
            </a:r>
            <a:r>
              <a:rPr lang="en-US" dirty="0" smtClean="0">
                <a:latin typeface="Arial Black" pitchFamily="34" charset="0"/>
                <a:cs typeface="Tahoma" pitchFamily="34" charset="0"/>
              </a:rPr>
              <a:t>.</a:t>
            </a:r>
            <a:r>
              <a:rPr lang="es-ES" dirty="0" smtClean="0">
                <a:latin typeface="Arial Black" pitchFamily="34" charset="0"/>
                <a:cs typeface="Tahoma" pitchFamily="34" charset="0"/>
              </a:rPr>
              <a:t>  </a:t>
            </a:r>
          </a:p>
          <a:p>
            <a:endParaRPr lang="es-ES" dirty="0">
              <a:latin typeface="Arial Black" pitchFamily="34" charset="0"/>
              <a:cs typeface="Tahoma" pitchFamily="34" charset="0"/>
            </a:endParaRPr>
          </a:p>
          <a:p>
            <a:r>
              <a:rPr lang="es-ES" dirty="0" smtClean="0">
                <a:latin typeface="Arial Black" pitchFamily="34" charset="0"/>
                <a:cs typeface="Tahoma" pitchFamily="34" charset="0"/>
              </a:rPr>
              <a:t> </a:t>
            </a:r>
            <a:endParaRPr lang="es-ES" dirty="0"/>
          </a:p>
        </p:txBody>
      </p:sp>
      <p:sp>
        <p:nvSpPr>
          <p:cNvPr id="7" name="6 Rectángulo"/>
          <p:cNvSpPr/>
          <p:nvPr/>
        </p:nvSpPr>
        <p:spPr>
          <a:xfrm>
            <a:off x="3500430" y="1109947"/>
            <a:ext cx="2377574" cy="461665"/>
          </a:xfrm>
          <a:prstGeom prst="rect">
            <a:avLst/>
          </a:prstGeom>
        </p:spPr>
        <p:txBody>
          <a:bodyPr wrap="none">
            <a:spAutoFit/>
          </a:bodyPr>
          <a:lstStyle/>
          <a:p>
            <a:r>
              <a:rPr lang="es-ES" sz="2400" b="1" u="sng"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Up </a:t>
            </a:r>
            <a:r>
              <a:rPr lang="es-ES" sz="2400" b="1" u="sng" dirty="0" err="1"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to</a:t>
            </a:r>
            <a:r>
              <a:rPr lang="es-ES" sz="2400" b="1" u="sng"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  </a:t>
            </a:r>
            <a:r>
              <a:rPr lang="es-ES" sz="2400" b="1" u="sng" dirty="0" smtClean="0">
                <a:solidFill>
                  <a:schemeClr val="bg2">
                    <a:lumMod val="10000"/>
                  </a:schemeClr>
                </a:solidFill>
                <a:effectLst>
                  <a:outerShdw blurRad="38100" dist="38100" dir="2700000" algn="tl">
                    <a:srgbClr val="000000">
                      <a:alpha val="43137"/>
                    </a:srgbClr>
                  </a:outerShdw>
                </a:effectLst>
                <a:latin typeface="Arial Black" pitchFamily="34" charset="0"/>
                <a:cs typeface="Tahoma" pitchFamily="34" charset="0"/>
              </a:rPr>
              <a:t>15 Kw</a:t>
            </a:r>
            <a:endParaRPr lang="es-ES" sz="2400" u="sng" dirty="0">
              <a:solidFill>
                <a:schemeClr val="bg2">
                  <a:lumMod val="10000"/>
                </a:schemeClr>
              </a:solidFill>
              <a:effectLst>
                <a:outerShdw blurRad="38100" dist="38100" dir="2700000" algn="tl">
                  <a:srgbClr val="000000">
                    <a:alpha val="43137"/>
                  </a:srgbClr>
                </a:outerShdw>
              </a:effectLst>
            </a:endParaRPr>
          </a:p>
        </p:txBody>
      </p:sp>
      <p:sp>
        <p:nvSpPr>
          <p:cNvPr id="9" name="8 Marcador de número de diapositiva"/>
          <p:cNvSpPr>
            <a:spLocks noGrp="1"/>
          </p:cNvSpPr>
          <p:nvPr>
            <p:ph type="sldNum" sz="quarter" idx="12"/>
          </p:nvPr>
        </p:nvSpPr>
        <p:spPr/>
        <p:txBody>
          <a:bodyPr/>
          <a:lstStyle/>
          <a:p>
            <a:fld id="{49DE8E72-DAFE-4D86-B4FC-C4B92A546FEB}" type="slidenum">
              <a:rPr lang="es-ES" smtClean="0"/>
              <a:pPr/>
              <a:t>42</a:t>
            </a:fld>
            <a:endParaRPr lang="es-ES"/>
          </a:p>
        </p:txBody>
      </p:sp>
      <p:pic>
        <p:nvPicPr>
          <p:cNvPr id="5" name="Imagen 4"/>
          <p:cNvPicPr>
            <a:picLocks noChangeAspect="1"/>
          </p:cNvPicPr>
          <p:nvPr/>
        </p:nvPicPr>
        <p:blipFill>
          <a:blip r:embed="rId3" cstate="print"/>
          <a:stretch>
            <a:fillRect/>
          </a:stretch>
        </p:blipFill>
        <p:spPr>
          <a:xfrm>
            <a:off x="323528" y="2000240"/>
            <a:ext cx="4464496" cy="451810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49DE8E72-DAFE-4D86-B4FC-C4B92A546FEB}" type="slidenum">
              <a:rPr lang="es-ES" smtClean="0"/>
              <a:pPr/>
              <a:t>43</a:t>
            </a:fld>
            <a:endParaRPr lang="es-ES"/>
          </a:p>
        </p:txBody>
      </p:sp>
      <p:pic>
        <p:nvPicPr>
          <p:cNvPr id="3" name="Imagen 2"/>
          <p:cNvPicPr>
            <a:picLocks noChangeAspect="1"/>
          </p:cNvPicPr>
          <p:nvPr/>
        </p:nvPicPr>
        <p:blipFill>
          <a:blip r:embed="rId2"/>
          <a:stretch>
            <a:fillRect/>
          </a:stretch>
        </p:blipFill>
        <p:spPr>
          <a:xfrm>
            <a:off x="1979712" y="1052736"/>
            <a:ext cx="5401345" cy="4558648"/>
          </a:xfrm>
          <a:prstGeom prst="rect">
            <a:avLst/>
          </a:prstGeom>
        </p:spPr>
      </p:pic>
      <p:sp>
        <p:nvSpPr>
          <p:cNvPr id="4" name="CuadroTexto 3"/>
          <p:cNvSpPr txBox="1"/>
          <p:nvPr/>
        </p:nvSpPr>
        <p:spPr>
          <a:xfrm>
            <a:off x="251520" y="2636912"/>
            <a:ext cx="1172492" cy="1067711"/>
          </a:xfrm>
          <a:prstGeom prst="rect">
            <a:avLst/>
          </a:prstGeom>
          <a:solidFill>
            <a:srgbClr val="C0504D"/>
          </a:solidFill>
        </p:spPr>
        <p:txBody>
          <a:bodyPr wrap="square" rtlCol="0">
            <a:spAutoFit/>
          </a:bodyPr>
          <a:lstStyle/>
          <a:p>
            <a:endParaRPr lang="es-ES" dirty="0"/>
          </a:p>
        </p:txBody>
      </p:sp>
    </p:spTree>
    <p:extLst>
      <p:ext uri="{BB962C8B-B14F-4D97-AF65-F5344CB8AC3E}">
        <p14:creationId xmlns:p14="http://schemas.microsoft.com/office/powerpoint/2010/main" val="821977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fotosimagenes.org/imagenes/electrones-5.jpg"/>
          <p:cNvPicPr>
            <a:picLocks noChangeAspect="1" noChangeArrowheads="1"/>
          </p:cNvPicPr>
          <p:nvPr/>
        </p:nvPicPr>
        <p:blipFill>
          <a:blip r:embed="rId2" cstate="print"/>
          <a:srcRect/>
          <a:stretch>
            <a:fillRect/>
          </a:stretch>
        </p:blipFill>
        <p:spPr bwMode="auto">
          <a:xfrm>
            <a:off x="3583281" y="4725144"/>
            <a:ext cx="1906000" cy="1704116"/>
          </a:xfrm>
          <a:prstGeom prst="rect">
            <a:avLst/>
          </a:prstGeom>
          <a:noFill/>
        </p:spPr>
      </p:pic>
      <p:sp>
        <p:nvSpPr>
          <p:cNvPr id="2" name="1 Rectángulo"/>
          <p:cNvSpPr/>
          <p:nvPr/>
        </p:nvSpPr>
        <p:spPr>
          <a:xfrm>
            <a:off x="857224" y="1916832"/>
            <a:ext cx="7358114" cy="2677656"/>
          </a:xfrm>
          <a:prstGeom prst="rect">
            <a:avLst/>
          </a:prstGeom>
        </p:spPr>
        <p:txBody>
          <a:bodyPr wrap="square">
            <a:spAutoFit/>
          </a:bodyPr>
          <a:lstStyle/>
          <a:p>
            <a:pPr algn="ctr"/>
            <a:r>
              <a:rPr lang="es-ES" sz="2400" b="1" dirty="0" err="1"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Among</a:t>
            </a:r>
            <a:r>
              <a:rPr lang="es-ES" sz="2400" b="1" dirty="0" smtClean="0">
                <a:effectLst>
                  <a:outerShdw blurRad="38100" dist="38100" dir="2700000" algn="tl">
                    <a:srgbClr val="000000">
                      <a:alpha val="43137"/>
                    </a:srgbClr>
                  </a:outerShdw>
                </a:effectLst>
                <a:latin typeface="Arial Black" pitchFamily="34" charset="0"/>
                <a:cs typeface="Tahoma" pitchFamily="34" charset="0"/>
              </a:rPr>
              <a:t> 1 Kw/h   </a:t>
            </a:r>
            <a:r>
              <a:rPr lang="es-ES" sz="3600" b="1" dirty="0" smtClean="0">
                <a:effectLst>
                  <a:outerShdw blurRad="38100" dist="38100" dir="2700000" algn="tl">
                    <a:srgbClr val="000000">
                      <a:alpha val="43137"/>
                    </a:srgbClr>
                  </a:outerShdw>
                </a:effectLst>
                <a:latin typeface="Arial Black" pitchFamily="34" charset="0"/>
                <a:cs typeface="Tahoma" pitchFamily="34" charset="0"/>
              </a:rPr>
              <a:t>→ </a:t>
            </a:r>
            <a:r>
              <a:rPr lang="es-ES" sz="2400" b="1" dirty="0" smtClean="0">
                <a:effectLst>
                  <a:outerShdw blurRad="38100" dist="38100" dir="2700000" algn="tl">
                    <a:srgbClr val="000000">
                      <a:alpha val="43137"/>
                    </a:srgbClr>
                  </a:outerShdw>
                </a:effectLst>
                <a:latin typeface="Arial Black" pitchFamily="34" charset="0"/>
                <a:cs typeface="Tahoma" pitchFamily="34" charset="0"/>
              </a:rPr>
              <a:t>  15 Kw/h</a:t>
            </a:r>
          </a:p>
          <a:p>
            <a:pPr algn="just"/>
            <a:endParaRPr lang="es-ES" sz="2400" b="1" dirty="0">
              <a:effectLst>
                <a:outerShdw blurRad="38100" dist="38100" dir="2700000" algn="tl">
                  <a:srgbClr val="000000">
                    <a:alpha val="43137"/>
                  </a:srgbClr>
                </a:outerShdw>
              </a:effectLst>
              <a:latin typeface="Arial Black" pitchFamily="34" charset="0"/>
              <a:cs typeface="Tahoma" pitchFamily="34" charset="0"/>
            </a:endParaRPr>
          </a:p>
          <a:p>
            <a:pPr algn="just"/>
            <a:r>
              <a:rPr lang="en-US" b="1" dirty="0" smtClean="0">
                <a:latin typeface="Arial Black" pitchFamily="34" charset="0"/>
                <a:cs typeface="Tahoma" pitchFamily="34" charset="0"/>
              </a:rPr>
              <a:t>The Solar Parable with JVR </a:t>
            </a:r>
            <a:r>
              <a:rPr lang="en-US" b="1" dirty="0">
                <a:latin typeface="Arial Black" pitchFamily="34" charset="0"/>
                <a:cs typeface="Tahoma" pitchFamily="34" charset="0"/>
              </a:rPr>
              <a:t>turbine can reach </a:t>
            </a:r>
            <a:r>
              <a:rPr lang="en-US" b="1" dirty="0">
                <a:solidFill>
                  <a:srgbClr val="FF0000"/>
                </a:solidFill>
                <a:latin typeface="Arial Black" pitchFamily="34" charset="0"/>
                <a:cs typeface="Tahoma" pitchFamily="34" charset="0"/>
              </a:rPr>
              <a:t>a power generation capacity </a:t>
            </a:r>
            <a:r>
              <a:rPr lang="en-US" b="1" dirty="0">
                <a:latin typeface="Arial Black" pitchFamily="34" charset="0"/>
                <a:cs typeface="Tahoma" pitchFamily="34" charset="0"/>
              </a:rPr>
              <a:t>of up to 15 Kw / h, with a much lower cost </a:t>
            </a:r>
            <a:r>
              <a:rPr lang="en-US" b="1" dirty="0" smtClean="0">
                <a:latin typeface="Arial Black" pitchFamily="34" charset="0"/>
                <a:cs typeface="Tahoma" pitchFamily="34" charset="0"/>
              </a:rPr>
              <a:t>than </a:t>
            </a:r>
            <a:r>
              <a:rPr lang="en-US" b="1" dirty="0">
                <a:latin typeface="Arial Black" pitchFamily="34" charset="0"/>
                <a:cs typeface="Tahoma" pitchFamily="34" charset="0"/>
              </a:rPr>
              <a:t>the alternatives available in the market. This </a:t>
            </a:r>
            <a:r>
              <a:rPr lang="en-US" b="1" dirty="0" smtClean="0">
                <a:latin typeface="Arial Black" pitchFamily="34" charset="0"/>
                <a:cs typeface="Tahoma" pitchFamily="34" charset="0"/>
              </a:rPr>
              <a:t>capacity will depend </a:t>
            </a:r>
            <a:r>
              <a:rPr lang="en-US" b="1" dirty="0">
                <a:latin typeface="Arial Black" pitchFamily="34" charset="0"/>
                <a:cs typeface="Tahoma" pitchFamily="34" charset="0"/>
              </a:rPr>
              <a:t>on the size of the parabola </a:t>
            </a:r>
            <a:r>
              <a:rPr lang="en-US" b="1" dirty="0" smtClean="0">
                <a:latin typeface="Arial Black" pitchFamily="34" charset="0"/>
                <a:cs typeface="Tahoma" pitchFamily="34" charset="0"/>
              </a:rPr>
              <a:t>and the turbine that accompanies every </a:t>
            </a:r>
            <a:r>
              <a:rPr lang="en-US" b="1" dirty="0">
                <a:latin typeface="Arial Black" pitchFamily="34" charset="0"/>
                <a:cs typeface="Tahoma" pitchFamily="34" charset="0"/>
              </a:rPr>
              <a:t>installation, as well as solar radiation </a:t>
            </a:r>
            <a:r>
              <a:rPr lang="en-US" b="1" dirty="0" smtClean="0">
                <a:latin typeface="Arial Black" pitchFamily="34" charset="0"/>
                <a:cs typeface="Tahoma" pitchFamily="34" charset="0"/>
              </a:rPr>
              <a:t>of the place.</a:t>
            </a:r>
            <a:endParaRPr lang="es-ES" dirty="0"/>
          </a:p>
        </p:txBody>
      </p:sp>
      <p:sp>
        <p:nvSpPr>
          <p:cNvPr id="3" name="2 Rectángulo"/>
          <p:cNvSpPr/>
          <p:nvPr/>
        </p:nvSpPr>
        <p:spPr>
          <a:xfrm>
            <a:off x="500034" y="1484784"/>
            <a:ext cx="2578847" cy="400110"/>
          </a:xfrm>
          <a:prstGeom prst="rect">
            <a:avLst/>
          </a:prstGeom>
        </p:spPr>
        <p:txBody>
          <a:bodyPr wrap="square">
            <a:spAutoFit/>
          </a:bodyPr>
          <a:lstStyle/>
          <a:p>
            <a:r>
              <a:rPr lang="es-ES" sz="2000" b="1" u="sng" dirty="0" smtClean="0">
                <a:solidFill>
                  <a:schemeClr val="bg2">
                    <a:lumMod val="10000"/>
                  </a:schemeClr>
                </a:solidFill>
                <a:latin typeface="Arial Black" pitchFamily="34" charset="0"/>
                <a:cs typeface="Tahoma" pitchFamily="34" charset="0"/>
              </a:rPr>
              <a:t>Produces </a:t>
            </a:r>
            <a:r>
              <a:rPr lang="es-ES" sz="2000" b="1" u="sng" dirty="0" err="1" smtClean="0">
                <a:solidFill>
                  <a:schemeClr val="bg2">
                    <a:lumMod val="10000"/>
                  </a:schemeClr>
                </a:solidFill>
                <a:latin typeface="Arial Black" pitchFamily="34" charset="0"/>
                <a:cs typeface="Tahoma" pitchFamily="34" charset="0"/>
              </a:rPr>
              <a:t>energy</a:t>
            </a:r>
            <a:endParaRPr lang="es-ES" sz="2000" u="sng" dirty="0">
              <a:solidFill>
                <a:schemeClr val="bg2">
                  <a:lumMod val="10000"/>
                </a:schemeClr>
              </a:solidFill>
            </a:endParaRPr>
          </a:p>
        </p:txBody>
      </p:sp>
      <p:pic>
        <p:nvPicPr>
          <p:cNvPr id="5"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7" name="6 Rectángulo redondeado"/>
          <p:cNvSpPr/>
          <p:nvPr/>
        </p:nvSpPr>
        <p:spPr>
          <a:xfrm>
            <a:off x="1928794" y="500042"/>
            <a:ext cx="6171598" cy="57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effectLst>
                  <a:outerShdw blurRad="38100" dist="38100" dir="2700000" algn="tl">
                    <a:srgbClr val="000000">
                      <a:alpha val="43137"/>
                    </a:srgbClr>
                  </a:outerShdw>
                </a:effectLst>
              </a:rPr>
              <a:t>Parables </a:t>
            </a:r>
            <a:r>
              <a:rPr lang="es-ES" sz="3200" dirty="0" err="1" smtClean="0">
                <a:effectLst>
                  <a:outerShdw blurRad="38100" dist="38100" dir="2700000" algn="tl">
                    <a:srgbClr val="000000">
                      <a:alpha val="43137"/>
                    </a:srgbClr>
                  </a:outerShdw>
                </a:effectLst>
              </a:rPr>
              <a:t>characteristics</a:t>
            </a:r>
            <a:endParaRPr lang="es-ES" sz="3200" dirty="0">
              <a:effectLst>
                <a:outerShdw blurRad="38100" dist="38100" dir="2700000" algn="tl">
                  <a:srgbClr val="000000">
                    <a:alpha val="43137"/>
                  </a:srgbClr>
                </a:outerShdw>
              </a:effectLst>
            </a:endParaRPr>
          </a:p>
        </p:txBody>
      </p:sp>
      <p:sp>
        <p:nvSpPr>
          <p:cNvPr id="9" name="8 Marcador de número de diapositiva"/>
          <p:cNvSpPr>
            <a:spLocks noGrp="1"/>
          </p:cNvSpPr>
          <p:nvPr>
            <p:ph type="sldNum" sz="quarter" idx="12"/>
          </p:nvPr>
        </p:nvSpPr>
        <p:spPr/>
        <p:txBody>
          <a:bodyPr/>
          <a:lstStyle/>
          <a:p>
            <a:fld id="{49DE8E72-DAFE-4D86-B4FC-C4B92A546FEB}" type="slidenum">
              <a:rPr lang="es-ES" smtClean="0"/>
              <a:pPr/>
              <a:t>44</a:t>
            </a:fld>
            <a:endParaRPr lang="es-E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4" name="3 Rectángulo"/>
          <p:cNvSpPr/>
          <p:nvPr/>
        </p:nvSpPr>
        <p:spPr>
          <a:xfrm>
            <a:off x="500034" y="1714488"/>
            <a:ext cx="3376019" cy="400110"/>
          </a:xfrm>
          <a:prstGeom prst="rect">
            <a:avLst/>
          </a:prstGeom>
        </p:spPr>
        <p:txBody>
          <a:bodyPr wrap="none">
            <a:spAutoFit/>
          </a:bodyPr>
          <a:lstStyle/>
          <a:p>
            <a:r>
              <a:rPr lang="es-ES" sz="2000" b="1" u="sng" dirty="0" err="1" smtClean="0">
                <a:solidFill>
                  <a:schemeClr val="bg2">
                    <a:lumMod val="10000"/>
                  </a:schemeClr>
                </a:solidFill>
                <a:latin typeface="Arial Black" pitchFamily="34" charset="0"/>
                <a:cs typeface="Tahoma" pitchFamily="34" charset="0"/>
              </a:rPr>
              <a:t>Production</a:t>
            </a:r>
            <a:r>
              <a:rPr lang="es-ES" sz="2000" b="1" u="sng" dirty="0" smtClean="0">
                <a:solidFill>
                  <a:schemeClr val="bg2">
                    <a:lumMod val="10000"/>
                  </a:schemeClr>
                </a:solidFill>
                <a:latin typeface="Arial Black" pitchFamily="34" charset="0"/>
                <a:cs typeface="Tahoma" pitchFamily="34" charset="0"/>
              </a:rPr>
              <a:t> </a:t>
            </a:r>
            <a:r>
              <a:rPr lang="es-ES" sz="2000" b="1" u="sng" dirty="0" err="1" smtClean="0">
                <a:solidFill>
                  <a:schemeClr val="bg2">
                    <a:lumMod val="10000"/>
                  </a:schemeClr>
                </a:solidFill>
                <a:latin typeface="Arial Black" pitchFamily="34" charset="0"/>
                <a:cs typeface="Tahoma" pitchFamily="34" charset="0"/>
              </a:rPr>
              <a:t>installation</a:t>
            </a:r>
            <a:endParaRPr lang="es-ES" sz="2000" u="sng" dirty="0">
              <a:solidFill>
                <a:schemeClr val="bg2">
                  <a:lumMod val="10000"/>
                </a:schemeClr>
              </a:solidFill>
            </a:endParaRPr>
          </a:p>
        </p:txBody>
      </p:sp>
      <p:sp>
        <p:nvSpPr>
          <p:cNvPr id="5" name="4 Rectángulo"/>
          <p:cNvSpPr/>
          <p:nvPr/>
        </p:nvSpPr>
        <p:spPr>
          <a:xfrm>
            <a:off x="642910" y="2500306"/>
            <a:ext cx="7626081" cy="3693319"/>
          </a:xfrm>
          <a:prstGeom prst="rect">
            <a:avLst/>
          </a:prstGeom>
        </p:spPr>
        <p:txBody>
          <a:bodyPr wrap="square">
            <a:spAutoFit/>
          </a:bodyPr>
          <a:lstStyle/>
          <a:p>
            <a:pPr algn="just"/>
            <a:r>
              <a:rPr lang="en-US" b="1" dirty="0">
                <a:latin typeface="Arial Black" pitchFamily="34" charset="0"/>
                <a:cs typeface="Tahoma" pitchFamily="34" charset="0"/>
              </a:rPr>
              <a:t>The </a:t>
            </a:r>
            <a:r>
              <a:rPr lang="en-US" b="1" dirty="0" smtClean="0">
                <a:latin typeface="Arial Black" pitchFamily="34" charset="0"/>
                <a:cs typeface="Tahoma" pitchFamily="34" charset="0"/>
              </a:rPr>
              <a:t>installation </a:t>
            </a:r>
            <a:r>
              <a:rPr lang="en-US" b="1" dirty="0">
                <a:latin typeface="Arial Black" pitchFamily="34" charset="0"/>
                <a:cs typeface="Tahoma" pitchFamily="34" charset="0"/>
              </a:rPr>
              <a:t>of a </a:t>
            </a:r>
            <a:r>
              <a:rPr lang="en-US" b="1" dirty="0" smtClean="0">
                <a:latin typeface="Arial Black" pitchFamily="34" charset="0"/>
                <a:cs typeface="Tahoma" pitchFamily="34" charset="0"/>
              </a:rPr>
              <a:t>JVR turbine in </a:t>
            </a:r>
            <a:r>
              <a:rPr lang="en-US" b="1" dirty="0">
                <a:latin typeface="Arial Black" pitchFamily="34" charset="0"/>
                <a:cs typeface="Tahoma" pitchFamily="34" charset="0"/>
              </a:rPr>
              <a:t>a </a:t>
            </a:r>
            <a:r>
              <a:rPr lang="en-US" b="1" dirty="0" smtClean="0">
                <a:solidFill>
                  <a:srgbClr val="FF0000"/>
                </a:solidFill>
                <a:latin typeface="Arial Black" pitchFamily="34" charset="0"/>
                <a:cs typeface="Tahoma" pitchFamily="34" charset="0"/>
              </a:rPr>
              <a:t>concentration parabolic system </a:t>
            </a:r>
            <a:r>
              <a:rPr lang="en-US" b="1" dirty="0" smtClean="0">
                <a:latin typeface="Arial Black" pitchFamily="34" charset="0"/>
                <a:cs typeface="Tahoma" pitchFamily="34" charset="0"/>
              </a:rPr>
              <a:t>is </a:t>
            </a:r>
            <a:r>
              <a:rPr lang="en-US" b="1" dirty="0">
                <a:latin typeface="Arial Black" pitchFamily="34" charset="0"/>
                <a:cs typeface="Tahoma" pitchFamily="34" charset="0"/>
              </a:rPr>
              <a:t>designed to:</a:t>
            </a:r>
          </a:p>
          <a:p>
            <a:pPr algn="just"/>
            <a:endParaRPr lang="en-US" b="1" dirty="0">
              <a:latin typeface="Arial Black" pitchFamily="34" charset="0"/>
              <a:cs typeface="Tahoma" pitchFamily="34" charset="0"/>
            </a:endParaRPr>
          </a:p>
          <a:p>
            <a:pPr algn="just"/>
            <a:r>
              <a:rPr lang="en-US" b="1" dirty="0">
                <a:latin typeface="Arial Black" pitchFamily="34" charset="0"/>
                <a:cs typeface="Tahoma" pitchFamily="34" charset="0"/>
              </a:rPr>
              <a:t>1. </a:t>
            </a:r>
            <a:r>
              <a:rPr lang="en-US" b="1" dirty="0" err="1" smtClean="0">
                <a:solidFill>
                  <a:srgbClr val="FF0000"/>
                </a:solidFill>
                <a:latin typeface="Arial Black" pitchFamily="34" charset="0"/>
                <a:cs typeface="Tahoma" pitchFamily="34" charset="0"/>
              </a:rPr>
              <a:t>Instalaciones</a:t>
            </a:r>
            <a:r>
              <a:rPr lang="en-US" b="1" dirty="0" smtClean="0">
                <a:solidFill>
                  <a:srgbClr val="FF0000"/>
                </a:solidFill>
                <a:latin typeface="Arial Black" pitchFamily="34" charset="0"/>
                <a:cs typeface="Tahoma" pitchFamily="34" charset="0"/>
              </a:rPr>
              <a:t> </a:t>
            </a:r>
            <a:r>
              <a:rPr lang="en-US" b="1" dirty="0" err="1" smtClean="0">
                <a:solidFill>
                  <a:srgbClr val="FF0000"/>
                </a:solidFill>
                <a:latin typeface="Arial Black" pitchFamily="34" charset="0"/>
                <a:cs typeface="Tahoma" pitchFamily="34" charset="0"/>
              </a:rPr>
              <a:t>unitarias</a:t>
            </a:r>
            <a:r>
              <a:rPr lang="en-US" b="1" dirty="0" smtClean="0">
                <a:solidFill>
                  <a:srgbClr val="FF0000"/>
                </a:solidFill>
                <a:latin typeface="Arial Black" pitchFamily="34" charset="0"/>
                <a:cs typeface="Tahoma" pitchFamily="34" charset="0"/>
              </a:rPr>
              <a:t> </a:t>
            </a:r>
            <a:r>
              <a:rPr lang="en-US" b="1" dirty="0">
                <a:latin typeface="Arial Black" pitchFamily="34" charset="0"/>
                <a:cs typeface="Tahoma" pitchFamily="34" charset="0"/>
              </a:rPr>
              <a:t>in homes or buildings.</a:t>
            </a:r>
          </a:p>
          <a:p>
            <a:pPr algn="just"/>
            <a:endParaRPr lang="en-US" b="1" dirty="0">
              <a:latin typeface="Arial Black" pitchFamily="34" charset="0"/>
              <a:cs typeface="Tahoma" pitchFamily="34" charset="0"/>
            </a:endParaRPr>
          </a:p>
          <a:p>
            <a:pPr algn="just"/>
            <a:r>
              <a:rPr lang="en-US" b="1" dirty="0">
                <a:latin typeface="Arial Black" pitchFamily="34" charset="0"/>
                <a:cs typeface="Tahoma" pitchFamily="34" charset="0"/>
              </a:rPr>
              <a:t>2. Major production </a:t>
            </a:r>
            <a:r>
              <a:rPr lang="en-US" b="1" dirty="0" err="1" smtClean="0">
                <a:solidFill>
                  <a:srgbClr val="FF0000"/>
                </a:solidFill>
                <a:latin typeface="Arial Black" pitchFamily="34" charset="0"/>
                <a:cs typeface="Tahoma" pitchFamily="34" charset="0"/>
              </a:rPr>
              <a:t>faciliti</a:t>
            </a:r>
            <a:r>
              <a:rPr lang="en-US" b="1" dirty="0" smtClean="0">
                <a:solidFill>
                  <a:srgbClr val="FF0000"/>
                </a:solidFill>
                <a:latin typeface="Arial Black" pitchFamily="34" charset="0"/>
                <a:cs typeface="Tahoma" pitchFamily="34" charset="0"/>
              </a:rPr>
              <a:t>/installations</a:t>
            </a:r>
            <a:r>
              <a:rPr lang="en-US" b="1" dirty="0" smtClean="0">
                <a:latin typeface="Arial Black" pitchFamily="34" charset="0"/>
                <a:cs typeface="Tahoma" pitchFamily="34" charset="0"/>
              </a:rPr>
              <a:t>.</a:t>
            </a:r>
            <a:endParaRPr lang="en-US" b="1" dirty="0">
              <a:latin typeface="Arial Black" pitchFamily="34" charset="0"/>
              <a:cs typeface="Tahoma" pitchFamily="34" charset="0"/>
            </a:endParaRPr>
          </a:p>
          <a:p>
            <a:pPr algn="just"/>
            <a:endParaRPr lang="en-US" b="1" dirty="0">
              <a:latin typeface="Arial Black" pitchFamily="34" charset="0"/>
              <a:cs typeface="Tahoma" pitchFamily="34" charset="0"/>
            </a:endParaRPr>
          </a:p>
          <a:p>
            <a:pPr algn="just"/>
            <a:r>
              <a:rPr lang="en-US" b="1" dirty="0" smtClean="0">
                <a:latin typeface="Arial Black" pitchFamily="34" charset="0"/>
                <a:cs typeface="Tahoma" pitchFamily="34" charset="0"/>
              </a:rPr>
              <a:t>Possibility of </a:t>
            </a:r>
            <a:r>
              <a:rPr lang="en-US" b="1" dirty="0" smtClean="0">
                <a:solidFill>
                  <a:srgbClr val="FF0000"/>
                </a:solidFill>
                <a:latin typeface="Arial Black" pitchFamily="34" charset="0"/>
                <a:cs typeface="Tahoma" pitchFamily="34" charset="0"/>
              </a:rPr>
              <a:t>line</a:t>
            </a:r>
            <a:r>
              <a:rPr lang="en-US" b="1" dirty="0" smtClean="0">
                <a:latin typeface="Arial Black" pitchFamily="34" charset="0"/>
                <a:cs typeface="Tahoma" pitchFamily="34" charset="0"/>
              </a:rPr>
              <a:t> Parables and </a:t>
            </a:r>
            <a:r>
              <a:rPr lang="en-US" b="1" dirty="0">
                <a:latin typeface="Arial Black" pitchFamily="34" charset="0"/>
                <a:cs typeface="Tahoma" pitchFamily="34" charset="0"/>
              </a:rPr>
              <a:t>connected in parallel to achieve the desired power</a:t>
            </a:r>
            <a:r>
              <a:rPr lang="en-US" b="1" dirty="0">
                <a:solidFill>
                  <a:srgbClr val="FF0000"/>
                </a:solidFill>
                <a:latin typeface="Arial Black" pitchFamily="34" charset="0"/>
                <a:cs typeface="Tahoma" pitchFamily="34" charset="0"/>
              </a:rPr>
              <a:t>, even in areas </a:t>
            </a:r>
            <a:r>
              <a:rPr lang="en-US" b="1" dirty="0" smtClean="0">
                <a:solidFill>
                  <a:srgbClr val="FF0000"/>
                </a:solidFill>
                <a:latin typeface="Arial Black" pitchFamily="34" charset="0"/>
                <a:cs typeface="Tahoma" pitchFamily="34" charset="0"/>
              </a:rPr>
              <a:t>with no previous water prevision assured. </a:t>
            </a:r>
            <a:r>
              <a:rPr lang="es-ES" b="1" dirty="0" smtClean="0">
                <a:latin typeface="Arial Black" pitchFamily="34" charset="0"/>
                <a:cs typeface="Tahoma" pitchFamily="34" charset="0"/>
              </a:rPr>
              <a:t>I</a:t>
            </a:r>
            <a:r>
              <a:rPr lang="en-US" b="1" dirty="0" smtClean="0">
                <a:latin typeface="Arial Black" pitchFamily="34" charset="0"/>
                <a:cs typeface="Tahoma" pitchFamily="34" charset="0"/>
              </a:rPr>
              <a:t>f no water is needed,</a:t>
            </a:r>
            <a:r>
              <a:rPr lang="en-US" b="1" dirty="0" smtClean="0">
                <a:solidFill>
                  <a:srgbClr val="FF0000"/>
                </a:solidFill>
                <a:latin typeface="Arial Black" pitchFamily="34" charset="0"/>
                <a:cs typeface="Tahoma" pitchFamily="34" charset="0"/>
              </a:rPr>
              <a:t> </a:t>
            </a:r>
            <a:r>
              <a:rPr lang="en-US" b="1" dirty="0">
                <a:latin typeface="Arial Black" pitchFamily="34" charset="0"/>
                <a:cs typeface="Tahoma" pitchFamily="34" charset="0"/>
              </a:rPr>
              <a:t>p</a:t>
            </a:r>
            <a:r>
              <a:rPr lang="en-US" b="1" dirty="0" smtClean="0">
                <a:latin typeface="Arial Black" pitchFamily="34" charset="0"/>
                <a:cs typeface="Tahoma" pitchFamily="34" charset="0"/>
              </a:rPr>
              <a:t>arables </a:t>
            </a:r>
            <a:r>
              <a:rPr lang="en-US" b="1" dirty="0">
                <a:latin typeface="Arial Black" pitchFamily="34" charset="0"/>
                <a:cs typeface="Tahoma" pitchFamily="34" charset="0"/>
              </a:rPr>
              <a:t>use </a:t>
            </a:r>
            <a:r>
              <a:rPr lang="en-US" b="1" dirty="0" smtClean="0">
                <a:latin typeface="Arial Black" pitchFamily="34" charset="0"/>
                <a:cs typeface="Tahoma" pitchFamily="34" charset="0"/>
              </a:rPr>
              <a:t>is the </a:t>
            </a:r>
            <a:r>
              <a:rPr lang="en-US" b="1" dirty="0">
                <a:latin typeface="Arial Black" pitchFamily="34" charset="0"/>
                <a:cs typeface="Tahoma" pitchFamily="34" charset="0"/>
              </a:rPr>
              <a:t>most </a:t>
            </a:r>
            <a:r>
              <a:rPr lang="en-US" b="1" dirty="0" smtClean="0">
                <a:latin typeface="Arial Black" pitchFamily="34" charset="0"/>
                <a:cs typeface="Tahoma" pitchFamily="34" charset="0"/>
              </a:rPr>
              <a:t>convenient option </a:t>
            </a:r>
            <a:r>
              <a:rPr lang="en-US" b="1" dirty="0">
                <a:latin typeface="Arial Black" pitchFamily="34" charset="0"/>
                <a:cs typeface="Tahoma" pitchFamily="34" charset="0"/>
              </a:rPr>
              <a:t>from the economic point of </a:t>
            </a:r>
            <a:r>
              <a:rPr lang="en-US" b="1" dirty="0" smtClean="0">
                <a:latin typeface="Arial Black" pitchFamily="34" charset="0"/>
                <a:cs typeface="Tahoma" pitchFamily="34" charset="0"/>
              </a:rPr>
              <a:t>view</a:t>
            </a:r>
            <a:r>
              <a:rPr lang="es-ES_tradnl" b="1" dirty="0" smtClean="0">
                <a:latin typeface="Arial Black" pitchFamily="34" charset="0"/>
                <a:cs typeface="Tahoma" pitchFamily="34" charset="0"/>
              </a:rPr>
              <a:t>.</a:t>
            </a:r>
            <a:endParaRPr lang="es-ES" b="1" dirty="0" smtClean="0">
              <a:latin typeface="Arial Black" pitchFamily="34" charset="0"/>
              <a:cs typeface="Tahoma" pitchFamily="34" charset="0"/>
            </a:endParaRPr>
          </a:p>
          <a:p>
            <a:pPr algn="just"/>
            <a:endParaRPr lang="es-ES" b="1" dirty="0" smtClean="0">
              <a:latin typeface="Arial Black" pitchFamily="34" charset="0"/>
              <a:cs typeface="Tahoma" pitchFamily="34" charset="0"/>
            </a:endParaRPr>
          </a:p>
        </p:txBody>
      </p:sp>
      <p:sp>
        <p:nvSpPr>
          <p:cNvPr id="7" name="6 Marcador de número de diapositiva"/>
          <p:cNvSpPr>
            <a:spLocks noGrp="1"/>
          </p:cNvSpPr>
          <p:nvPr>
            <p:ph type="sldNum" sz="quarter" idx="12"/>
          </p:nvPr>
        </p:nvSpPr>
        <p:spPr/>
        <p:txBody>
          <a:bodyPr/>
          <a:lstStyle/>
          <a:p>
            <a:fld id="{49DE8E72-DAFE-4D86-B4FC-C4B92A546FEB}" type="slidenum">
              <a:rPr lang="es-ES" smtClean="0"/>
              <a:pPr/>
              <a:t>45</a:t>
            </a:fld>
            <a:endParaRPr lang="es-E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5" name="4 Marcador de número de diapositiva"/>
          <p:cNvSpPr>
            <a:spLocks noGrp="1"/>
          </p:cNvSpPr>
          <p:nvPr>
            <p:ph type="sldNum" sz="quarter" idx="12"/>
          </p:nvPr>
        </p:nvSpPr>
        <p:spPr/>
        <p:txBody>
          <a:bodyPr/>
          <a:lstStyle/>
          <a:p>
            <a:fld id="{49DE8E72-DAFE-4D86-B4FC-C4B92A546FEB}" type="slidenum">
              <a:rPr lang="es-ES" smtClean="0"/>
              <a:pPr/>
              <a:t>46</a:t>
            </a:fld>
            <a:endParaRPr lang="es-ES"/>
          </a:p>
        </p:txBody>
      </p:sp>
      <p:pic>
        <p:nvPicPr>
          <p:cNvPr id="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3" y="1556792"/>
            <a:ext cx="1656184" cy="1368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ángulo 3"/>
          <p:cNvSpPr/>
          <p:nvPr/>
        </p:nvSpPr>
        <p:spPr>
          <a:xfrm>
            <a:off x="2996017" y="324694"/>
            <a:ext cx="2834881" cy="707886"/>
          </a:xfrm>
          <a:prstGeom prst="rect">
            <a:avLst/>
          </a:prstGeom>
        </p:spPr>
        <p:txBody>
          <a:bodyPr wrap="none">
            <a:spAutoFit/>
          </a:bodyPr>
          <a:lstStyle/>
          <a:p>
            <a:pPr algn="ctr">
              <a:spcBef>
                <a:spcPct val="0"/>
              </a:spcBef>
            </a:pPr>
            <a:r>
              <a:rPr lang="es-MX" sz="4000" b="1" dirty="0" smtClean="0">
                <a:latin typeface="Arial" panose="020B0604020202020204" pitchFamily="34" charset="0"/>
              </a:rPr>
              <a:t>PRODUCT:</a:t>
            </a:r>
            <a:endParaRPr lang="es-MX" sz="4000" b="1" dirty="0">
              <a:solidFill>
                <a:schemeClr val="bg1"/>
              </a:solidFill>
              <a:latin typeface="Arial" panose="020B0604020202020204" pitchFamily="34" charset="0"/>
            </a:endParaRPr>
          </a:p>
        </p:txBody>
      </p:sp>
      <p:sp>
        <p:nvSpPr>
          <p:cNvPr id="7" name="Rectángulo 6"/>
          <p:cNvSpPr/>
          <p:nvPr/>
        </p:nvSpPr>
        <p:spPr>
          <a:xfrm>
            <a:off x="2339752" y="1556792"/>
            <a:ext cx="6274475" cy="954107"/>
          </a:xfrm>
          <a:prstGeom prst="rect">
            <a:avLst/>
          </a:prstGeom>
        </p:spPr>
        <p:txBody>
          <a:bodyPr wrap="square">
            <a:spAutoFit/>
          </a:bodyPr>
          <a:lstStyle/>
          <a:p>
            <a:pPr algn="ctr">
              <a:spcBef>
                <a:spcPct val="0"/>
              </a:spcBef>
            </a:pPr>
            <a:endParaRPr lang="es-MX" sz="2800" b="1" dirty="0" smtClean="0">
              <a:latin typeface="Arial" panose="020B0604020202020204" pitchFamily="34" charset="0"/>
            </a:endParaRPr>
          </a:p>
          <a:p>
            <a:pPr algn="ctr">
              <a:spcBef>
                <a:spcPct val="0"/>
              </a:spcBef>
            </a:pPr>
            <a:r>
              <a:rPr lang="es-MX" sz="2800" b="1" dirty="0" smtClean="0">
                <a:latin typeface="Arial" panose="020B0604020202020204" pitchFamily="34" charset="0"/>
              </a:rPr>
              <a:t>JVR </a:t>
            </a:r>
            <a:r>
              <a:rPr lang="es-MX" sz="2800" b="1" dirty="0">
                <a:latin typeface="Arial" panose="020B0604020202020204" pitchFamily="34" charset="0"/>
              </a:rPr>
              <a:t>P</a:t>
            </a:r>
            <a:r>
              <a:rPr lang="es-MX" sz="2800" b="1" dirty="0" smtClean="0">
                <a:latin typeface="Arial" panose="020B0604020202020204" pitchFamily="34" charset="0"/>
              </a:rPr>
              <a:t>araboloc </a:t>
            </a:r>
            <a:r>
              <a:rPr lang="es-MX" sz="2800" b="1" dirty="0">
                <a:latin typeface="Arial" panose="020B0604020202020204" pitchFamily="34" charset="0"/>
              </a:rPr>
              <a:t>S</a:t>
            </a:r>
            <a:r>
              <a:rPr lang="es-MX" sz="2800" b="1" dirty="0" smtClean="0">
                <a:latin typeface="Arial" panose="020B0604020202020204" pitchFamily="34" charset="0"/>
              </a:rPr>
              <a:t>olar Concentrator</a:t>
            </a:r>
            <a:endParaRPr lang="es-MX" sz="2800" b="1" dirty="0">
              <a:latin typeface="Arial" panose="020B0604020202020204" pitchFamily="34" charset="0"/>
            </a:endParaRPr>
          </a:p>
        </p:txBody>
      </p:sp>
      <p:sp>
        <p:nvSpPr>
          <p:cNvPr id="8" name="Rectángulo 7"/>
          <p:cNvSpPr/>
          <p:nvPr/>
        </p:nvSpPr>
        <p:spPr>
          <a:xfrm>
            <a:off x="413097" y="2936128"/>
            <a:ext cx="8739430" cy="3947235"/>
          </a:xfrm>
          <a:prstGeom prst="rect">
            <a:avLst/>
          </a:prstGeom>
        </p:spPr>
        <p:txBody>
          <a:bodyPr wrap="square">
            <a:spAutoFit/>
          </a:bodyPr>
          <a:lstStyle/>
          <a:p>
            <a:pPr algn="just">
              <a:defRPr/>
            </a:pPr>
            <a:r>
              <a:rPr lang="en-US" b="1" u="sng" dirty="0">
                <a:latin typeface="Arial" charset="0"/>
                <a:cs typeface="Arial" charset="0"/>
              </a:rPr>
              <a:t>Components</a:t>
            </a:r>
            <a:r>
              <a:rPr lang="en-US" b="1" u="sng" dirty="0" smtClean="0">
                <a:latin typeface="Arial" charset="0"/>
                <a:cs typeface="Arial" charset="0"/>
              </a:rPr>
              <a:t>:</a:t>
            </a:r>
          </a:p>
          <a:p>
            <a:pPr algn="just">
              <a:defRPr/>
            </a:pPr>
            <a:endParaRPr lang="en-US" b="1" u="sng" dirty="0">
              <a:latin typeface="Arial" charset="0"/>
              <a:cs typeface="Arial" charset="0"/>
            </a:endParaRPr>
          </a:p>
          <a:p>
            <a:pPr marL="342900" indent="-342900" algn="just">
              <a:buAutoNum type="arabicPeriod"/>
              <a:defRPr/>
            </a:pPr>
            <a:r>
              <a:rPr lang="en-US" b="1" dirty="0" smtClean="0">
                <a:latin typeface="Arial" charset="0"/>
                <a:cs typeface="Arial" charset="0"/>
              </a:rPr>
              <a:t>High </a:t>
            </a:r>
            <a:r>
              <a:rPr lang="en-US" b="1" dirty="0">
                <a:latin typeface="Arial" charset="0"/>
                <a:cs typeface="Arial" charset="0"/>
              </a:rPr>
              <a:t>Reflectivity Parabolic Concentrator</a:t>
            </a:r>
            <a:r>
              <a:rPr lang="en-US" b="1" dirty="0" smtClean="0">
                <a:latin typeface="Arial" charset="0"/>
                <a:cs typeface="Arial" charset="0"/>
              </a:rPr>
              <a:t>.</a:t>
            </a:r>
            <a:endParaRPr lang="en-US" b="1" dirty="0">
              <a:latin typeface="Arial" charset="0"/>
              <a:cs typeface="Arial" charset="0"/>
            </a:endParaRPr>
          </a:p>
          <a:p>
            <a:pPr algn="just">
              <a:defRPr/>
            </a:pPr>
            <a:r>
              <a:rPr lang="en-US" b="1" dirty="0" smtClean="0">
                <a:latin typeface="Arial" charset="0"/>
                <a:cs typeface="Arial" charset="0"/>
              </a:rPr>
              <a:t>2. </a:t>
            </a:r>
            <a:r>
              <a:rPr lang="en-US" b="1" dirty="0" smtClean="0">
                <a:solidFill>
                  <a:srgbClr val="FF0000"/>
                </a:solidFill>
                <a:latin typeface="Arial" charset="0"/>
                <a:cs typeface="Arial" charset="0"/>
              </a:rPr>
              <a:t>Receiver with Solar Collector of </a:t>
            </a:r>
            <a:r>
              <a:rPr lang="en-US" b="1" dirty="0">
                <a:solidFill>
                  <a:srgbClr val="FF0000"/>
                </a:solidFill>
                <a:latin typeface="Arial" charset="0"/>
                <a:cs typeface="Arial" charset="0"/>
              </a:rPr>
              <a:t>cavity</a:t>
            </a:r>
            <a:r>
              <a:rPr lang="en-US" b="1" dirty="0">
                <a:latin typeface="Arial" charset="0"/>
                <a:cs typeface="Arial" charset="0"/>
              </a:rPr>
              <a:t>.</a:t>
            </a:r>
          </a:p>
          <a:p>
            <a:pPr algn="just">
              <a:defRPr/>
            </a:pPr>
            <a:r>
              <a:rPr lang="en-US" b="1" dirty="0" smtClean="0">
                <a:latin typeface="Arial" charset="0"/>
                <a:cs typeface="Arial" charset="0"/>
              </a:rPr>
              <a:t>3. </a:t>
            </a:r>
            <a:r>
              <a:rPr lang="en-US" b="1" dirty="0" err="1" smtClean="0">
                <a:solidFill>
                  <a:srgbClr val="FF0000"/>
                </a:solidFill>
                <a:latin typeface="Arial" charset="0"/>
                <a:cs typeface="Arial" charset="0"/>
              </a:rPr>
              <a:t>Generador</a:t>
            </a:r>
            <a:r>
              <a:rPr lang="en-US" b="1" dirty="0" smtClean="0">
                <a:solidFill>
                  <a:srgbClr val="FF0000"/>
                </a:solidFill>
                <a:latin typeface="Arial" charset="0"/>
                <a:cs typeface="Arial" charset="0"/>
              </a:rPr>
              <a:t> solar turbo </a:t>
            </a:r>
            <a:r>
              <a:rPr lang="en-US" b="1" dirty="0" err="1" smtClean="0">
                <a:solidFill>
                  <a:srgbClr val="FF0000"/>
                </a:solidFill>
                <a:latin typeface="Arial" charset="0"/>
                <a:cs typeface="Arial" charset="0"/>
              </a:rPr>
              <a:t>comprimido</a:t>
            </a:r>
            <a:r>
              <a:rPr lang="en-US" b="1" dirty="0" smtClean="0">
                <a:solidFill>
                  <a:srgbClr val="FF0000"/>
                </a:solidFill>
                <a:latin typeface="Arial" charset="0"/>
                <a:cs typeface="Arial" charset="0"/>
              </a:rPr>
              <a:t> </a:t>
            </a:r>
            <a:r>
              <a:rPr lang="en-US" b="1" dirty="0" smtClean="0">
                <a:latin typeface="Arial" charset="0"/>
                <a:cs typeface="Arial" charset="0"/>
              </a:rPr>
              <a:t>(compressor and JVR solar turbine)</a:t>
            </a:r>
            <a:endParaRPr lang="en-US" b="1" dirty="0">
              <a:latin typeface="Arial" charset="0"/>
              <a:cs typeface="Arial" charset="0"/>
            </a:endParaRPr>
          </a:p>
          <a:p>
            <a:pPr algn="just">
              <a:defRPr/>
            </a:pPr>
            <a:r>
              <a:rPr lang="en-US" b="1" dirty="0" smtClean="0">
                <a:solidFill>
                  <a:srgbClr val="FF0000"/>
                </a:solidFill>
                <a:latin typeface="Arial" charset="0"/>
                <a:cs typeface="Arial" charset="0"/>
              </a:rPr>
              <a:t>4. </a:t>
            </a:r>
            <a:r>
              <a:rPr lang="es-MX" b="1" dirty="0">
                <a:solidFill>
                  <a:srgbClr val="FF0000"/>
                </a:solidFill>
                <a:latin typeface="Arial" charset="0"/>
                <a:cs typeface="Arial" charset="0"/>
              </a:rPr>
              <a:t>Regenerador de la térmica con un sistema de intercambiador </a:t>
            </a:r>
            <a:r>
              <a:rPr lang="es-MX" b="1" dirty="0" smtClean="0">
                <a:solidFill>
                  <a:srgbClr val="FF0000"/>
                </a:solidFill>
                <a:latin typeface="Arial" charset="0"/>
                <a:cs typeface="Arial" charset="0"/>
              </a:rPr>
              <a:t>nuevo</a:t>
            </a:r>
          </a:p>
          <a:p>
            <a:pPr algn="just">
              <a:defRPr/>
            </a:pPr>
            <a:r>
              <a:rPr lang="es-MX" b="1" dirty="0" smtClean="0">
                <a:solidFill>
                  <a:srgbClr val="FF0000"/>
                </a:solidFill>
                <a:latin typeface="Arial" charset="0"/>
                <a:cs typeface="Arial" charset="0"/>
              </a:rPr>
              <a:t>5. </a:t>
            </a:r>
            <a:r>
              <a:rPr lang="es-ES" b="1" dirty="0" smtClean="0">
                <a:solidFill>
                  <a:srgbClr val="FF0000"/>
                </a:solidFill>
                <a:latin typeface="Arial" charset="0"/>
                <a:cs typeface="Arial" charset="0"/>
              </a:rPr>
              <a:t>S</a:t>
            </a:r>
            <a:r>
              <a:rPr lang="en-US" b="1" dirty="0" err="1" smtClean="0">
                <a:solidFill>
                  <a:srgbClr val="FF0000"/>
                </a:solidFill>
                <a:latin typeface="Arial" charset="0"/>
                <a:cs typeface="Arial" charset="0"/>
              </a:rPr>
              <a:t>istema</a:t>
            </a:r>
            <a:r>
              <a:rPr lang="en-US" b="1" dirty="0" smtClean="0">
                <a:solidFill>
                  <a:srgbClr val="FF0000"/>
                </a:solidFill>
                <a:latin typeface="Arial" charset="0"/>
                <a:cs typeface="Arial" charset="0"/>
              </a:rPr>
              <a:t> de </a:t>
            </a:r>
            <a:r>
              <a:rPr lang="en-US" b="1" dirty="0" err="1" smtClean="0">
                <a:solidFill>
                  <a:srgbClr val="FF0000"/>
                </a:solidFill>
                <a:latin typeface="Arial" charset="0"/>
                <a:cs typeface="Arial" charset="0"/>
              </a:rPr>
              <a:t>seguimiento</a:t>
            </a:r>
            <a:r>
              <a:rPr lang="en-US" b="1" dirty="0" smtClean="0">
                <a:solidFill>
                  <a:srgbClr val="FF0000"/>
                </a:solidFill>
                <a:latin typeface="Arial" charset="0"/>
                <a:cs typeface="Arial" charset="0"/>
              </a:rPr>
              <a:t> </a:t>
            </a:r>
            <a:r>
              <a:rPr lang="en-US" b="1" dirty="0">
                <a:latin typeface="Arial" charset="0"/>
                <a:cs typeface="Arial" charset="0"/>
              </a:rPr>
              <a:t>(2 axis).</a:t>
            </a:r>
          </a:p>
          <a:p>
            <a:pPr algn="just">
              <a:defRPr/>
            </a:pPr>
            <a:r>
              <a:rPr lang="en-US" b="1" dirty="0" smtClean="0">
                <a:latin typeface="Arial" charset="0"/>
                <a:cs typeface="Arial" charset="0"/>
              </a:rPr>
              <a:t>6. Battery </a:t>
            </a:r>
            <a:r>
              <a:rPr lang="en-US" b="1" dirty="0">
                <a:latin typeface="Arial" charset="0"/>
                <a:cs typeface="Arial" charset="0"/>
              </a:rPr>
              <a:t>or </a:t>
            </a:r>
            <a:r>
              <a:rPr lang="en-US" b="1" dirty="0" smtClean="0">
                <a:latin typeface="Arial" charset="0"/>
                <a:cs typeface="Arial" charset="0"/>
              </a:rPr>
              <a:t>connection to rectified net.  </a:t>
            </a:r>
            <a:r>
              <a:rPr lang="en-US" b="1" dirty="0">
                <a:latin typeface="Arial" charset="0"/>
                <a:cs typeface="Arial" charset="0"/>
              </a:rPr>
              <a:t>(just to start).</a:t>
            </a:r>
          </a:p>
          <a:p>
            <a:pPr algn="just">
              <a:defRPr/>
            </a:pPr>
            <a:r>
              <a:rPr lang="en-US" b="1" dirty="0" smtClean="0">
                <a:latin typeface="Arial" charset="0"/>
                <a:cs typeface="Arial" charset="0"/>
              </a:rPr>
              <a:t>7. 15 kwh units  </a:t>
            </a:r>
            <a:r>
              <a:rPr lang="en-US" b="1" dirty="0">
                <a:latin typeface="Arial" charset="0"/>
                <a:cs typeface="Arial" charset="0"/>
              </a:rPr>
              <a:t>at a cost of </a:t>
            </a:r>
            <a:r>
              <a:rPr lang="en-US" b="1" dirty="0" smtClean="0">
                <a:latin typeface="Arial" charset="0"/>
                <a:cs typeface="Arial" charset="0"/>
              </a:rPr>
              <a:t> 0,047€ per </a:t>
            </a:r>
            <a:r>
              <a:rPr lang="en-US" b="1" dirty="0">
                <a:latin typeface="Arial" charset="0"/>
                <a:cs typeface="Arial" charset="0"/>
              </a:rPr>
              <a:t>kw produced </a:t>
            </a:r>
            <a:r>
              <a:rPr lang="en-US" b="1" dirty="0" smtClean="0">
                <a:latin typeface="Arial" charset="0"/>
                <a:cs typeface="Arial" charset="0"/>
              </a:rPr>
              <a:t>( 0.749 $)</a:t>
            </a:r>
            <a:endParaRPr lang="en-US" b="1" dirty="0">
              <a:latin typeface="Arial" charset="0"/>
              <a:cs typeface="Arial" charset="0"/>
            </a:endParaRPr>
          </a:p>
          <a:p>
            <a:pPr algn="just">
              <a:defRPr/>
            </a:pPr>
            <a:r>
              <a:rPr lang="en-US" b="1" dirty="0" smtClean="0">
                <a:latin typeface="Arial" charset="0"/>
                <a:cs typeface="Arial" charset="0"/>
              </a:rPr>
              <a:t>8. </a:t>
            </a:r>
            <a:r>
              <a:rPr lang="es-ES" b="1" dirty="0" smtClean="0">
                <a:solidFill>
                  <a:srgbClr val="FF0000"/>
                </a:solidFill>
                <a:latin typeface="Arial" charset="0"/>
                <a:cs typeface="Arial" charset="0"/>
              </a:rPr>
              <a:t>O</a:t>
            </a:r>
            <a:r>
              <a:rPr lang="en-US" b="1" dirty="0" smtClean="0">
                <a:solidFill>
                  <a:srgbClr val="FF0000"/>
                </a:solidFill>
                <a:latin typeface="Arial" charset="0"/>
                <a:cs typeface="Arial" charset="0"/>
              </a:rPr>
              <a:t>n tower</a:t>
            </a:r>
            <a:r>
              <a:rPr lang="en-US" b="1" dirty="0" smtClean="0">
                <a:latin typeface="Arial" charset="0"/>
                <a:cs typeface="Arial" charset="0"/>
              </a:rPr>
              <a:t>, it </a:t>
            </a:r>
            <a:r>
              <a:rPr lang="en-US" b="1" dirty="0">
                <a:latin typeface="Arial" charset="0"/>
                <a:cs typeface="Arial" charset="0"/>
              </a:rPr>
              <a:t>produces water of the relative humidity of </a:t>
            </a:r>
            <a:r>
              <a:rPr lang="en-US" b="1" dirty="0" smtClean="0">
                <a:solidFill>
                  <a:srgbClr val="FF0000"/>
                </a:solidFill>
                <a:latin typeface="Arial" charset="0"/>
                <a:cs typeface="Arial" charset="0"/>
              </a:rPr>
              <a:t>water (no </a:t>
            </a:r>
            <a:r>
              <a:rPr lang="en-US" b="1" dirty="0" err="1" smtClean="0">
                <a:solidFill>
                  <a:srgbClr val="FF0000"/>
                </a:solidFill>
                <a:latin typeface="Arial" charset="0"/>
                <a:cs typeface="Arial" charset="0"/>
              </a:rPr>
              <a:t>hauria</a:t>
            </a:r>
            <a:r>
              <a:rPr lang="en-US" b="1" dirty="0" smtClean="0">
                <a:solidFill>
                  <a:srgbClr val="FF0000"/>
                </a:solidFill>
                <a:latin typeface="Arial" charset="0"/>
                <a:cs typeface="Arial" charset="0"/>
              </a:rPr>
              <a:t> de </a:t>
            </a:r>
            <a:r>
              <a:rPr lang="en-US" b="1" dirty="0" err="1" smtClean="0">
                <a:solidFill>
                  <a:srgbClr val="FF0000"/>
                </a:solidFill>
                <a:latin typeface="Arial" charset="0"/>
                <a:cs typeface="Arial" charset="0"/>
              </a:rPr>
              <a:t>ser</a:t>
            </a:r>
            <a:r>
              <a:rPr lang="en-US" b="1" dirty="0" smtClean="0">
                <a:solidFill>
                  <a:srgbClr val="FF0000"/>
                </a:solidFill>
                <a:latin typeface="Arial" charset="0"/>
                <a:cs typeface="Arial" charset="0"/>
              </a:rPr>
              <a:t> “air”?)</a:t>
            </a:r>
            <a:r>
              <a:rPr lang="en-US" b="1" dirty="0" smtClean="0">
                <a:latin typeface="Arial" charset="0"/>
                <a:cs typeface="Arial" charset="0"/>
              </a:rPr>
              <a:t> </a:t>
            </a:r>
            <a:r>
              <a:rPr lang="en-US" b="1" dirty="0">
                <a:latin typeface="Arial" charset="0"/>
                <a:cs typeface="Arial" charset="0"/>
              </a:rPr>
              <a:t>(accessory)</a:t>
            </a:r>
            <a:endParaRPr lang="es-MX" b="1" dirty="0" smtClean="0">
              <a:latin typeface="Arial" charset="0"/>
              <a:cs typeface="Arial" charset="0"/>
            </a:endParaRPr>
          </a:p>
          <a:p>
            <a:pPr algn="just">
              <a:lnSpc>
                <a:spcPct val="150000"/>
              </a:lnSpc>
              <a:defRPr/>
            </a:pPr>
            <a:endParaRPr lang="es-ES" b="1" dirty="0">
              <a:latin typeface="Arial" charset="0"/>
              <a:cs typeface="Arial" charset="0"/>
            </a:endParaRPr>
          </a:p>
          <a:p>
            <a:pPr algn="just">
              <a:lnSpc>
                <a:spcPct val="150000"/>
              </a:lnSpc>
              <a:defRPr/>
            </a:pPr>
            <a:endParaRPr lang="es-MX" b="1" dirty="0">
              <a:latin typeface="Arial"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www.arqhys.com/construcciones/fotos/construcciones/Evaluacion-del-impacto-ambient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797425"/>
            <a:ext cx="2349500" cy="206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5" name="4 Marcador de número de diapositiva"/>
          <p:cNvSpPr>
            <a:spLocks noGrp="1"/>
          </p:cNvSpPr>
          <p:nvPr>
            <p:ph type="sldNum" sz="quarter" idx="12"/>
          </p:nvPr>
        </p:nvSpPr>
        <p:spPr/>
        <p:txBody>
          <a:bodyPr/>
          <a:lstStyle/>
          <a:p>
            <a:fld id="{49DE8E72-DAFE-4D86-B4FC-C4B92A546FEB}" type="slidenum">
              <a:rPr lang="es-ES" smtClean="0"/>
              <a:pPr/>
              <a:t>47</a:t>
            </a:fld>
            <a:endParaRPr lang="es-ES"/>
          </a:p>
        </p:txBody>
      </p:sp>
      <p:sp>
        <p:nvSpPr>
          <p:cNvPr id="6" name="17 Rectángulo"/>
          <p:cNvSpPr/>
          <p:nvPr/>
        </p:nvSpPr>
        <p:spPr>
          <a:xfrm>
            <a:off x="-32" y="1354127"/>
            <a:ext cx="9144000" cy="1501776"/>
          </a:xfrm>
          <a:prstGeom prst="rect">
            <a:avLst/>
          </a:prstGeom>
          <a:solidFill>
            <a:schemeClr val="accent2">
              <a:lumMod val="75000"/>
            </a:schemeClr>
          </a:solidFill>
        </p:spPr>
        <p:style>
          <a:lnRef idx="1">
            <a:schemeClr val="accent1"/>
          </a:lnRef>
          <a:fillRef idx="2">
            <a:schemeClr val="accent1"/>
          </a:fillRef>
          <a:effectRef idx="1">
            <a:schemeClr val="accent1"/>
          </a:effectRef>
          <a:fontRef idx="minor">
            <a:schemeClr val="dk1"/>
          </a:fontRef>
        </p:style>
        <p:txBody>
          <a:bodyPr anchor="ctr"/>
          <a:lstStyle/>
          <a:p>
            <a:pPr lvl="0" algn="ctr" fontAlgn="base">
              <a:spcBef>
                <a:spcPct val="0"/>
              </a:spcBef>
              <a:spcAft>
                <a:spcPct val="0"/>
              </a:spcAft>
            </a:pPr>
            <a:r>
              <a:rPr lang="es-MX" sz="3200" b="1" dirty="0" smtClean="0">
                <a:solidFill>
                  <a:schemeClr val="bg1"/>
                </a:solidFill>
                <a:latin typeface="Arial" panose="020B0604020202020204" pitchFamily="34" charset="0"/>
                <a:cs typeface="Arial" panose="020B0604020202020204" pitchFamily="34" charset="0"/>
              </a:rPr>
              <a:t>                     SOCIAL IMPACT</a:t>
            </a:r>
            <a:endParaRPr lang="es-MX" sz="3200" b="1" dirty="0">
              <a:solidFill>
                <a:schemeClr val="bg1"/>
              </a:solidFill>
              <a:latin typeface="Arial" panose="020B0604020202020204" pitchFamily="34" charset="0"/>
              <a:cs typeface="Arial" panose="020B0604020202020204" pitchFamily="34" charset="0"/>
            </a:endParaRPr>
          </a:p>
        </p:txBody>
      </p:sp>
      <p:pic>
        <p:nvPicPr>
          <p:cNvPr id="7" name="Picture 8" descr="https://encrypted-tbn0.gstatic.com/images?q=tbn:ANd9GcRKSPaZt0q4UTNwrU51Pqp45oztIWL58XtLzRjkHKBtJst4HQ40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4" y="1354127"/>
            <a:ext cx="2800350" cy="1701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ángulo 3"/>
          <p:cNvSpPr/>
          <p:nvPr/>
        </p:nvSpPr>
        <p:spPr>
          <a:xfrm>
            <a:off x="539552" y="3212976"/>
            <a:ext cx="7992888" cy="1477328"/>
          </a:xfrm>
          <a:prstGeom prst="rect">
            <a:avLst/>
          </a:prstGeom>
        </p:spPr>
        <p:txBody>
          <a:bodyPr wrap="square">
            <a:spAutoFit/>
          </a:bodyPr>
          <a:lstStyle/>
          <a:p>
            <a:pPr lvl="0" algn="just" fontAlgn="base">
              <a:spcBef>
                <a:spcPct val="0"/>
              </a:spcBef>
              <a:spcAft>
                <a:spcPct val="0"/>
              </a:spcAft>
            </a:pPr>
            <a:r>
              <a:rPr lang="en-US" b="1" dirty="0">
                <a:solidFill>
                  <a:prstClr val="black"/>
                </a:solidFill>
                <a:latin typeface="Arial" panose="020B0604020202020204" pitchFamily="34" charset="0"/>
                <a:cs typeface="Arial" panose="020B0604020202020204" pitchFamily="34" charset="0"/>
              </a:rPr>
              <a:t>The low cost of installation of parabolic </a:t>
            </a:r>
            <a:r>
              <a:rPr lang="en-US" b="1" dirty="0" smtClean="0">
                <a:solidFill>
                  <a:prstClr val="black"/>
                </a:solidFill>
                <a:latin typeface="Arial" panose="020B0604020202020204" pitchFamily="34" charset="0"/>
                <a:cs typeface="Arial" panose="020B0604020202020204" pitchFamily="34" charset="0"/>
              </a:rPr>
              <a:t>systems</a:t>
            </a:r>
            <a:r>
              <a:rPr lang="en-US" b="1" dirty="0">
                <a:solidFill>
                  <a:prstClr val="black"/>
                </a:solidFill>
                <a:latin typeface="Arial" panose="020B0604020202020204" pitchFamily="34" charset="0"/>
                <a:cs typeface="Arial" panose="020B0604020202020204" pitchFamily="34" charset="0"/>
              </a:rPr>
              <a:t> </a:t>
            </a:r>
            <a:r>
              <a:rPr lang="en-US" b="1" dirty="0" smtClean="0">
                <a:solidFill>
                  <a:prstClr val="black"/>
                </a:solidFill>
                <a:latin typeface="Arial" panose="020B0604020202020204" pitchFamily="34" charset="0"/>
                <a:cs typeface="Arial" panose="020B0604020202020204" pitchFamily="34" charset="0"/>
              </a:rPr>
              <a:t>allows </a:t>
            </a:r>
            <a:r>
              <a:rPr lang="en-US" b="1" dirty="0">
                <a:solidFill>
                  <a:prstClr val="black"/>
                </a:solidFill>
                <a:latin typeface="Arial" panose="020B0604020202020204" pitchFamily="34" charset="0"/>
                <a:cs typeface="Arial" panose="020B0604020202020204" pitchFamily="34" charset="0"/>
              </a:rPr>
              <a:t>its acquisition by </a:t>
            </a:r>
            <a:r>
              <a:rPr lang="en-US" b="1" dirty="0" smtClean="0">
                <a:solidFill>
                  <a:prstClr val="black"/>
                </a:solidFill>
                <a:latin typeface="Arial" panose="020B0604020202020204" pitchFamily="34" charset="0"/>
                <a:cs typeface="Arial" panose="020B0604020202020204" pitchFamily="34" charset="0"/>
              </a:rPr>
              <a:t>anyone interested. </a:t>
            </a:r>
            <a:r>
              <a:rPr lang="en-US" b="1" dirty="0">
                <a:solidFill>
                  <a:prstClr val="black"/>
                </a:solidFill>
                <a:latin typeface="Arial" panose="020B0604020202020204" pitchFamily="34" charset="0"/>
                <a:cs typeface="Arial" panose="020B0604020202020204" pitchFamily="34" charset="0"/>
              </a:rPr>
              <a:t>Most </a:t>
            </a:r>
            <a:r>
              <a:rPr lang="en-US" b="1" dirty="0" smtClean="0">
                <a:solidFill>
                  <a:prstClr val="black"/>
                </a:solidFill>
                <a:latin typeface="Arial" panose="020B0604020202020204" pitchFamily="34" charset="0"/>
                <a:cs typeface="Arial" panose="020B0604020202020204" pitchFamily="34" charset="0"/>
              </a:rPr>
              <a:t>will stop paying high electricity prices</a:t>
            </a:r>
            <a:r>
              <a:rPr lang="en-US" b="1" dirty="0">
                <a:solidFill>
                  <a:prstClr val="black"/>
                </a:solidFill>
                <a:latin typeface="Arial" panose="020B0604020202020204" pitchFamily="34" charset="0"/>
                <a:cs typeface="Arial" panose="020B0604020202020204" pitchFamily="34" charset="0"/>
              </a:rPr>
              <a:t>, both in their homes and in their businesses.</a:t>
            </a:r>
          </a:p>
          <a:p>
            <a:pPr lvl="0" algn="just" fontAlgn="base">
              <a:spcBef>
                <a:spcPct val="0"/>
              </a:spcBef>
              <a:spcAft>
                <a:spcPct val="0"/>
              </a:spcAft>
            </a:pPr>
            <a:r>
              <a:rPr lang="es-ES" b="1" dirty="0" smtClean="0">
                <a:solidFill>
                  <a:prstClr val="black"/>
                </a:solidFill>
                <a:latin typeface="Arial" panose="020B0604020202020204" pitchFamily="34" charset="0"/>
                <a:cs typeface="Arial" panose="020B0604020202020204" pitchFamily="34" charset="0"/>
              </a:rPr>
              <a:t>I</a:t>
            </a:r>
            <a:r>
              <a:rPr lang="en-US" b="1" dirty="0" smtClean="0">
                <a:solidFill>
                  <a:prstClr val="black"/>
                </a:solidFill>
                <a:latin typeface="Arial" panose="020B0604020202020204" pitchFamily="34" charset="0"/>
                <a:cs typeface="Arial" panose="020B0604020202020204" pitchFamily="34" charset="0"/>
              </a:rPr>
              <a:t>t will also </a:t>
            </a:r>
            <a:r>
              <a:rPr lang="en-US" b="1" dirty="0">
                <a:solidFill>
                  <a:prstClr val="black"/>
                </a:solidFill>
                <a:latin typeface="Arial" panose="020B0604020202020204" pitchFamily="34" charset="0"/>
                <a:cs typeface="Arial" panose="020B0604020202020204" pitchFamily="34" charset="0"/>
              </a:rPr>
              <a:t>facilitate the generation of many jobs, both direct and indirect</a:t>
            </a:r>
            <a:r>
              <a:rPr lang="en-US" b="1" dirty="0" smtClean="0">
                <a:solidFill>
                  <a:prstClr val="black"/>
                </a:solidFill>
                <a:latin typeface="Arial" panose="020B0604020202020204" pitchFamily="34" charset="0"/>
                <a:cs typeface="Arial" panose="020B0604020202020204" pitchFamily="34" charset="0"/>
              </a:rPr>
              <a:t>.</a:t>
            </a:r>
            <a:endParaRPr lang="es-MX" b="1" dirty="0" smtClean="0">
              <a:solidFill>
                <a:prstClr val="black"/>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31196"/>
            <a:ext cx="1357322" cy="1357322"/>
          </a:xfrm>
          <a:prstGeom prst="rect">
            <a:avLst/>
          </a:prstGeom>
          <a:noFill/>
        </p:spPr>
      </p:pic>
      <p:sp>
        <p:nvSpPr>
          <p:cNvPr id="5" name="4 Marcador de número de diapositiva"/>
          <p:cNvSpPr>
            <a:spLocks noGrp="1"/>
          </p:cNvSpPr>
          <p:nvPr>
            <p:ph type="sldNum" sz="quarter" idx="12"/>
          </p:nvPr>
        </p:nvSpPr>
        <p:spPr/>
        <p:txBody>
          <a:bodyPr/>
          <a:lstStyle/>
          <a:p>
            <a:fld id="{49DE8E72-DAFE-4D86-B4FC-C4B92A546FEB}" type="slidenum">
              <a:rPr lang="es-ES" smtClean="0"/>
              <a:pPr/>
              <a:t>48</a:t>
            </a:fld>
            <a:endParaRPr lang="es-ES"/>
          </a:p>
        </p:txBody>
      </p:sp>
      <p:pic>
        <p:nvPicPr>
          <p:cNvPr id="6" name="Picture 8" descr="http://3.bp.blogspot.com/-JqG5aCYTSXQ/T1xA29-SMPI/AAAAAAAAADo/hoSfcpeJadM/s1600/turismo+en+mexico.jpg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 y="1556792"/>
            <a:ext cx="270033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ángulo 3"/>
          <p:cNvSpPr/>
          <p:nvPr/>
        </p:nvSpPr>
        <p:spPr>
          <a:xfrm>
            <a:off x="2411760" y="1722814"/>
            <a:ext cx="5616624" cy="584775"/>
          </a:xfrm>
          <a:prstGeom prst="rect">
            <a:avLst/>
          </a:prstGeom>
        </p:spPr>
        <p:txBody>
          <a:bodyPr wrap="square">
            <a:spAutoFit/>
          </a:bodyPr>
          <a:lstStyle/>
          <a:p>
            <a:pPr lvl="0" algn="ctr" fontAlgn="base">
              <a:spcBef>
                <a:spcPct val="0"/>
              </a:spcBef>
              <a:spcAft>
                <a:spcPct val="0"/>
              </a:spcAft>
            </a:pPr>
            <a:r>
              <a:rPr lang="es-MX" sz="3200" b="1" dirty="0" smtClean="0">
                <a:solidFill>
                  <a:prstClr val="black"/>
                </a:solidFill>
                <a:latin typeface="Arial" panose="020B0604020202020204" pitchFamily="34" charset="0"/>
                <a:cs typeface="Arial" panose="020B0604020202020204" pitchFamily="34" charset="0"/>
              </a:rPr>
              <a:t>ECONOMIC IMPACT</a:t>
            </a:r>
            <a:endParaRPr lang="es-MX" sz="3200" b="1" dirty="0">
              <a:solidFill>
                <a:prstClr val="white"/>
              </a:solidFill>
              <a:latin typeface="Arial" panose="020B0604020202020204" pitchFamily="34" charset="0"/>
              <a:cs typeface="Arial" panose="020B0604020202020204" pitchFamily="34" charset="0"/>
            </a:endParaRPr>
          </a:p>
        </p:txBody>
      </p:sp>
      <p:sp>
        <p:nvSpPr>
          <p:cNvPr id="7" name="Rectángulo 6"/>
          <p:cNvSpPr/>
          <p:nvPr/>
        </p:nvSpPr>
        <p:spPr>
          <a:xfrm>
            <a:off x="539552" y="2708920"/>
            <a:ext cx="8232984" cy="3393237"/>
          </a:xfrm>
          <a:prstGeom prst="rect">
            <a:avLst/>
          </a:prstGeom>
        </p:spPr>
        <p:txBody>
          <a:bodyPr wrap="square">
            <a:spAutoFit/>
          </a:bodyPr>
          <a:lstStyle/>
          <a:p>
            <a:pPr algn="just">
              <a:lnSpc>
                <a:spcPct val="150000"/>
              </a:lnSpc>
              <a:spcBef>
                <a:spcPct val="0"/>
              </a:spcBef>
            </a:pPr>
            <a:r>
              <a:rPr lang="en-US" b="1" dirty="0">
                <a:latin typeface="Arial" panose="020B0604020202020204" pitchFamily="34" charset="0"/>
              </a:rPr>
              <a:t>The investment is recovered </a:t>
            </a:r>
            <a:r>
              <a:rPr lang="en-US" b="1" dirty="0" smtClean="0">
                <a:solidFill>
                  <a:srgbClr val="FF0000"/>
                </a:solidFill>
                <a:latin typeface="Arial" panose="020B0604020202020204" pitchFamily="34" charset="0"/>
              </a:rPr>
              <a:t>between/Among</a:t>
            </a:r>
            <a:r>
              <a:rPr lang="en-US" b="1" dirty="0" smtClean="0">
                <a:latin typeface="Arial" panose="020B0604020202020204" pitchFamily="34" charset="0"/>
              </a:rPr>
              <a:t> </a:t>
            </a:r>
            <a:r>
              <a:rPr lang="en-US" b="1" dirty="0">
                <a:latin typeface="Arial" panose="020B0604020202020204" pitchFamily="34" charset="0"/>
              </a:rPr>
              <a:t>the second and third </a:t>
            </a:r>
            <a:r>
              <a:rPr lang="en-US" b="1" dirty="0" smtClean="0">
                <a:latin typeface="Arial" panose="020B0604020202020204" pitchFamily="34" charset="0"/>
              </a:rPr>
              <a:t>year.</a:t>
            </a:r>
            <a:endParaRPr lang="en-US" b="1" dirty="0">
              <a:latin typeface="Arial" panose="020B0604020202020204" pitchFamily="34" charset="0"/>
            </a:endParaRPr>
          </a:p>
          <a:p>
            <a:pPr algn="just">
              <a:lnSpc>
                <a:spcPct val="150000"/>
              </a:lnSpc>
              <a:spcBef>
                <a:spcPct val="0"/>
              </a:spcBef>
            </a:pPr>
            <a:r>
              <a:rPr lang="en-US" b="1" dirty="0">
                <a:latin typeface="Arial" panose="020B0604020202020204" pitchFamily="34" charset="0"/>
              </a:rPr>
              <a:t>The cost of electrical energy is practically reduced to </a:t>
            </a:r>
            <a:r>
              <a:rPr lang="en-US" b="1" dirty="0" smtClean="0">
                <a:latin typeface="Arial" panose="020B0604020202020204" pitchFamily="34" charset="0"/>
              </a:rPr>
              <a:t>“zero” </a:t>
            </a:r>
            <a:r>
              <a:rPr lang="en-US" b="1" dirty="0">
                <a:latin typeface="Arial" panose="020B0604020202020204" pitchFamily="34" charset="0"/>
              </a:rPr>
              <a:t>in every </a:t>
            </a:r>
            <a:r>
              <a:rPr lang="en-US" b="1" dirty="0" smtClean="0">
                <a:latin typeface="Arial" panose="020B0604020202020204" pitchFamily="34" charset="0"/>
              </a:rPr>
              <a:t>home </a:t>
            </a:r>
            <a:r>
              <a:rPr lang="en-US" b="1" dirty="0">
                <a:latin typeface="Arial" panose="020B0604020202020204" pitchFamily="34" charset="0"/>
              </a:rPr>
              <a:t>and economic activities, especially in cases without a </a:t>
            </a:r>
            <a:r>
              <a:rPr lang="en-US" b="1" dirty="0">
                <a:solidFill>
                  <a:srgbClr val="FF0000"/>
                </a:solidFill>
                <a:latin typeface="Arial" panose="020B0604020202020204" pitchFamily="34" charset="0"/>
              </a:rPr>
              <a:t>network</a:t>
            </a:r>
            <a:r>
              <a:rPr lang="en-US" b="1" dirty="0">
                <a:latin typeface="Arial" panose="020B0604020202020204" pitchFamily="34" charset="0"/>
              </a:rPr>
              <a:t> connection.</a:t>
            </a:r>
          </a:p>
          <a:p>
            <a:pPr algn="just">
              <a:lnSpc>
                <a:spcPct val="150000"/>
              </a:lnSpc>
              <a:spcBef>
                <a:spcPct val="0"/>
              </a:spcBef>
            </a:pPr>
            <a:r>
              <a:rPr lang="en-US" b="1" dirty="0">
                <a:latin typeface="Arial" panose="020B0604020202020204" pitchFamily="34" charset="0"/>
              </a:rPr>
              <a:t>The potential savings in </a:t>
            </a:r>
            <a:r>
              <a:rPr lang="en-US" b="1" dirty="0" smtClean="0">
                <a:latin typeface="Arial" panose="020B0604020202020204" pitchFamily="34" charset="0"/>
              </a:rPr>
              <a:t>business, professional </a:t>
            </a:r>
            <a:r>
              <a:rPr lang="en-US" b="1" dirty="0">
                <a:latin typeface="Arial" panose="020B0604020202020204" pitchFamily="34" charset="0"/>
              </a:rPr>
              <a:t>activities and </a:t>
            </a:r>
            <a:r>
              <a:rPr lang="en-US" b="1" dirty="0" smtClean="0">
                <a:latin typeface="Arial" panose="020B0604020202020204" pitchFamily="34" charset="0"/>
              </a:rPr>
              <a:t>services, </a:t>
            </a:r>
            <a:r>
              <a:rPr lang="en-US" b="1" dirty="0">
                <a:latin typeface="Arial" panose="020B0604020202020204" pitchFamily="34" charset="0"/>
              </a:rPr>
              <a:t>will allow these resources to various alternative purposes.</a:t>
            </a:r>
          </a:p>
          <a:p>
            <a:pPr algn="just">
              <a:lnSpc>
                <a:spcPct val="150000"/>
              </a:lnSpc>
              <a:spcBef>
                <a:spcPct val="0"/>
              </a:spcBef>
            </a:pPr>
            <a:r>
              <a:rPr lang="en-US" b="1" dirty="0">
                <a:solidFill>
                  <a:srgbClr val="FF0000"/>
                </a:solidFill>
                <a:latin typeface="Arial" panose="020B0604020202020204" pitchFamily="34" charset="0"/>
              </a:rPr>
              <a:t>Energy, watt generated</a:t>
            </a:r>
            <a:r>
              <a:rPr lang="en-US" b="1" dirty="0">
                <a:latin typeface="Arial" panose="020B0604020202020204" pitchFamily="34" charset="0"/>
              </a:rPr>
              <a:t>, applied to the </a:t>
            </a:r>
            <a:r>
              <a:rPr lang="en-US" b="1" dirty="0" smtClean="0">
                <a:latin typeface="Arial" panose="020B0604020202020204" pitchFamily="34" charset="0"/>
              </a:rPr>
              <a:t>net, </a:t>
            </a:r>
            <a:r>
              <a:rPr lang="en-US" b="1" dirty="0">
                <a:latin typeface="Arial" panose="020B0604020202020204" pitchFamily="34" charset="0"/>
              </a:rPr>
              <a:t>is highly </a:t>
            </a:r>
            <a:r>
              <a:rPr lang="en-US" b="1" dirty="0" smtClean="0">
                <a:latin typeface="Arial" panose="020B0604020202020204" pitchFamily="34" charset="0"/>
              </a:rPr>
              <a:t>profitable</a:t>
            </a:r>
            <a:r>
              <a:rPr lang="en-US" b="1" u="sng" dirty="0" smtClean="0">
                <a:solidFill>
                  <a:srgbClr val="FF0000"/>
                </a:solidFill>
                <a:latin typeface="Arial" panose="020B0604020202020204" pitchFamily="34" charset="0"/>
              </a:rPr>
              <a:t>, without need of any </a:t>
            </a:r>
            <a:r>
              <a:rPr lang="en-US" b="1" u="sng" dirty="0">
                <a:solidFill>
                  <a:srgbClr val="FF0000"/>
                </a:solidFill>
                <a:latin typeface="Arial" panose="020B0604020202020204" pitchFamily="34" charset="0"/>
              </a:rPr>
              <a:t>subsidies</a:t>
            </a:r>
            <a:r>
              <a:rPr lang="en-US" b="1" u="sng" dirty="0" smtClean="0">
                <a:solidFill>
                  <a:srgbClr val="FF0000"/>
                </a:solidFill>
                <a:latin typeface="Arial" panose="020B0604020202020204" pitchFamily="34" charset="0"/>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número de diapositiva"/>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30617B6-3355-4DD7-9D80-6CEDDF53B0EE}" type="slidenum">
              <a:rPr lang="es-ES" sz="1200">
                <a:solidFill>
                  <a:srgbClr val="898989"/>
                </a:solidFill>
              </a:rPr>
              <a:pPr>
                <a:spcBef>
                  <a:spcPct val="0"/>
                </a:spcBef>
                <a:buFontTx/>
                <a:buNone/>
              </a:pPr>
              <a:t>49</a:t>
            </a:fld>
            <a:endParaRPr lang="es-ES" sz="1200">
              <a:solidFill>
                <a:srgbClr val="898989"/>
              </a:solidFill>
            </a:endParaRPr>
          </a:p>
        </p:txBody>
      </p:sp>
      <p:pic>
        <p:nvPicPr>
          <p:cNvPr id="21507" name="Picture 2" descr="C:\Documents and Settings\Administrador\Escritorio\Escritorio Antiguo\RODOLFO\PC\G. N. PROHINAL\Logo PROHINAL definitivo.bmp"/>
          <p:cNvPicPr>
            <a:picLocks noChangeAspect="1" noChangeArrowheads="1"/>
          </p:cNvPicPr>
          <p:nvPr/>
        </p:nvPicPr>
        <p:blipFill>
          <a:blip r:embed="rId2" cstate="print">
            <a:extLst>
              <a:ext uri="{28A0092B-C50C-407E-A947-70E740481C1C}">
                <a14:useLocalDpi xmlns:a14="http://schemas.microsoft.com/office/drawing/2010/main" val="0"/>
              </a:ext>
            </a:extLst>
          </a:blip>
          <a:srcRect l="25381" t="36736" r="29778" b="37943"/>
          <a:stretch>
            <a:fillRect/>
          </a:stretch>
        </p:blipFill>
        <p:spPr bwMode="auto">
          <a:xfrm>
            <a:off x="7429500" y="214313"/>
            <a:ext cx="15621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3" descr="C:\Documents and Settings\Administrador\Escritorio\Energía SOLAR\Logotipo JVR.bmp"/>
          <p:cNvPicPr>
            <a:picLocks noChangeAspect="1" noChangeArrowheads="1"/>
          </p:cNvPicPr>
          <p:nvPr/>
        </p:nvPicPr>
        <p:blipFill>
          <a:blip r:embed="rId3">
            <a:extLst>
              <a:ext uri="{28A0092B-C50C-407E-A947-70E740481C1C}">
                <a14:useLocalDpi xmlns:a14="http://schemas.microsoft.com/office/drawing/2010/main" val="0"/>
              </a:ext>
            </a:extLst>
          </a:blip>
          <a:srcRect l="14677" r="16341" b="15466"/>
          <a:stretch>
            <a:fillRect/>
          </a:stretch>
        </p:blipFill>
        <p:spPr bwMode="auto">
          <a:xfrm>
            <a:off x="0" y="0"/>
            <a:ext cx="1357313"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Rectángulo redondeado"/>
          <p:cNvSpPr/>
          <p:nvPr/>
        </p:nvSpPr>
        <p:spPr>
          <a:xfrm>
            <a:off x="3071813" y="428625"/>
            <a:ext cx="3357562" cy="64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s-ES" sz="4000" b="1" dirty="0">
                <a:effectLst>
                  <a:outerShdw blurRad="38100" dist="38100" dir="2700000" algn="tl">
                    <a:srgbClr val="000000">
                      <a:alpha val="43137"/>
                    </a:srgbClr>
                  </a:outerShdw>
                </a:effectLst>
              </a:rPr>
              <a:t>  </a:t>
            </a:r>
            <a:r>
              <a:rPr lang="es-ES" sz="4000" b="1" dirty="0" smtClean="0">
                <a:effectLst>
                  <a:outerShdw blurRad="38100" dist="38100" dir="2700000" algn="tl">
                    <a:srgbClr val="000000">
                      <a:alpha val="43137"/>
                    </a:srgbClr>
                  </a:outerShdw>
                </a:effectLst>
              </a:rPr>
              <a:t>SPAIN       </a:t>
            </a:r>
            <a:endParaRPr lang="es-ES" sz="4000" b="1" dirty="0">
              <a:effectLst>
                <a:outerShdw blurRad="38100" dist="38100" dir="2700000" algn="tl">
                  <a:srgbClr val="000000">
                    <a:alpha val="43137"/>
                  </a:srgbClr>
                </a:outerShdw>
              </a:effectLst>
            </a:endParaRPr>
          </a:p>
        </p:txBody>
      </p:sp>
      <p:pic>
        <p:nvPicPr>
          <p:cNvPr id="10242" name="Picture 2" descr="http://blogs.lainformacion.com/zoomboomcrash/files/2012/06/bandera-espa%C3%B1a.jpg"/>
          <p:cNvPicPr>
            <a:picLocks noChangeAspect="1" noChangeArrowheads="1"/>
          </p:cNvPicPr>
          <p:nvPr/>
        </p:nvPicPr>
        <p:blipFill>
          <a:blip r:embed="rId4" cstate="print"/>
          <a:srcRect/>
          <a:stretch>
            <a:fillRect/>
          </a:stretch>
        </p:blipFill>
        <p:spPr bwMode="auto">
          <a:xfrm>
            <a:off x="5618548" y="525442"/>
            <a:ext cx="695260" cy="463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511" name="Picture 4" descr="http://www.zadisesolar.com/images/g13y_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588" y="1231900"/>
            <a:ext cx="6800850"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648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42910" y="4286256"/>
            <a:ext cx="7772400" cy="2286016"/>
          </a:xfrm>
        </p:spPr>
        <p:txBody>
          <a:bodyPr>
            <a:noAutofit/>
          </a:bodyPr>
          <a:lstStyle/>
          <a:p>
            <a:pPr algn="just"/>
            <a:r>
              <a:rPr lang="es-ES" sz="2000" b="1" dirty="0" smtClean="0">
                <a:latin typeface="Arial Black" pitchFamily="34" charset="0"/>
                <a:cs typeface="Tahoma" pitchFamily="34" charset="0"/>
              </a:rPr>
              <a:t>¿</a:t>
            </a:r>
            <a:r>
              <a:rPr lang="es-ES" sz="2000" b="1" dirty="0" err="1">
                <a:latin typeface="Arial Black" pitchFamily="34" charset="0"/>
                <a:cs typeface="Tahoma" pitchFamily="34" charset="0"/>
              </a:rPr>
              <a:t>W</a:t>
            </a:r>
            <a:r>
              <a:rPr lang="es-ES" sz="2000" b="1" dirty="0" err="1" smtClean="0">
                <a:latin typeface="Arial Black" pitchFamily="34" charset="0"/>
                <a:cs typeface="Tahoma" pitchFamily="34" charset="0"/>
              </a:rPr>
              <a:t>hy</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should</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we</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keep</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on</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consuming</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our</a:t>
            </a:r>
            <a:r>
              <a:rPr lang="es-ES" sz="2000" b="1" dirty="0" smtClean="0">
                <a:latin typeface="Arial Black" pitchFamily="34" charset="0"/>
                <a:cs typeface="Tahoma" pitchFamily="34" charset="0"/>
              </a:rPr>
              <a:t> natural </a:t>
            </a:r>
            <a:r>
              <a:rPr lang="es-ES" sz="2000" b="1" dirty="0" err="1" smtClean="0">
                <a:latin typeface="Arial Black" pitchFamily="34" charset="0"/>
                <a:cs typeface="Tahoma" pitchFamily="34" charset="0"/>
              </a:rPr>
              <a:t>resources</a:t>
            </a:r>
            <a:r>
              <a:rPr lang="es-ES" sz="2000" b="1" dirty="0" smtClean="0">
                <a:latin typeface="Arial Black" pitchFamily="34" charset="0"/>
                <a:cs typeface="Tahoma" pitchFamily="34" charset="0"/>
              </a:rPr>
              <a:t> and </a:t>
            </a:r>
            <a:r>
              <a:rPr lang="es-ES" sz="2000" b="1" dirty="0" err="1" smtClean="0">
                <a:latin typeface="Arial Black" pitchFamily="34" charset="0"/>
                <a:cs typeface="Tahoma" pitchFamily="34" charset="0"/>
              </a:rPr>
              <a:t>continue</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polluting</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the</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platet</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when</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we</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have</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the</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biggest</a:t>
            </a:r>
            <a:r>
              <a:rPr lang="es-ES" sz="2000" b="1" dirty="0" smtClean="0">
                <a:latin typeface="Arial Black" pitchFamily="34" charset="0"/>
                <a:cs typeface="Tahoma" pitchFamily="34" charset="0"/>
              </a:rPr>
              <a:t> and inexhaustible </a:t>
            </a:r>
            <a:r>
              <a:rPr lang="es-ES" sz="2000" b="1" dirty="0" err="1" smtClean="0">
                <a:latin typeface="Arial Black" pitchFamily="34" charset="0"/>
                <a:cs typeface="Tahoma" pitchFamily="34" charset="0"/>
              </a:rPr>
              <a:t>source</a:t>
            </a:r>
            <a:r>
              <a:rPr lang="es-ES" sz="2000" b="1" dirty="0" smtClean="0">
                <a:latin typeface="Arial Black" pitchFamily="34" charset="0"/>
                <a:cs typeface="Tahoma" pitchFamily="34" charset="0"/>
              </a:rPr>
              <a:t> of </a:t>
            </a:r>
            <a:r>
              <a:rPr lang="es-ES" sz="2000" b="1" dirty="0" err="1" smtClean="0">
                <a:latin typeface="Arial Black" pitchFamily="34" charset="0"/>
                <a:cs typeface="Tahoma" pitchFamily="34" charset="0"/>
              </a:rPr>
              <a:t>energy</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known</a:t>
            </a:r>
            <a:r>
              <a:rPr lang="es-ES" sz="2000" b="1" dirty="0" smtClean="0">
                <a:latin typeface="Arial Black" pitchFamily="34" charset="0"/>
                <a:cs typeface="Tahoma" pitchFamily="34" charset="0"/>
              </a:rPr>
              <a:t> in </a:t>
            </a:r>
            <a:r>
              <a:rPr lang="es-ES" sz="2000" b="1" dirty="0" err="1" smtClean="0">
                <a:latin typeface="Arial Black" pitchFamily="34" charset="0"/>
                <a:cs typeface="Tahoma" pitchFamily="34" charset="0"/>
              </a:rPr>
              <a:t>front</a:t>
            </a:r>
            <a:r>
              <a:rPr lang="es-ES" sz="2000" b="1" dirty="0" smtClean="0">
                <a:latin typeface="Arial Black" pitchFamily="34" charset="0"/>
                <a:cs typeface="Tahoma" pitchFamily="34" charset="0"/>
              </a:rPr>
              <a:t> of </a:t>
            </a:r>
            <a:r>
              <a:rPr lang="es-ES" sz="2000" b="1" dirty="0" err="1" smtClean="0">
                <a:latin typeface="Arial Black" pitchFamily="34" charset="0"/>
                <a:cs typeface="Tahoma" pitchFamily="34" charset="0"/>
              </a:rPr>
              <a:t>us</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which</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is</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the</a:t>
            </a:r>
            <a:r>
              <a:rPr lang="es-ES" sz="2000" b="1" dirty="0" smtClean="0">
                <a:latin typeface="Arial Black" pitchFamily="34" charset="0"/>
                <a:cs typeface="Tahoma" pitchFamily="34" charset="0"/>
              </a:rPr>
              <a:t> </a:t>
            </a:r>
            <a:r>
              <a:rPr lang="es-ES" sz="2000" b="1" dirty="0" err="1" smtClean="0">
                <a:latin typeface="Arial Black" pitchFamily="34" charset="0"/>
                <a:cs typeface="Tahoma" pitchFamily="34" charset="0"/>
              </a:rPr>
              <a:t>sun</a:t>
            </a:r>
            <a:r>
              <a:rPr lang="es-ES" sz="2000" b="1" dirty="0" smtClean="0">
                <a:latin typeface="Arial Black" pitchFamily="34" charset="0"/>
                <a:cs typeface="Tahoma" pitchFamily="34" charset="0"/>
              </a:rPr>
              <a:t>?</a:t>
            </a:r>
            <a:r>
              <a:rPr lang="es-ES" sz="2000" b="1" dirty="0">
                <a:latin typeface="Arial Black" pitchFamily="34" charset="0"/>
                <a:cs typeface="Tahoma" pitchFamily="34" charset="0"/>
              </a:rPr>
              <a:t/>
            </a:r>
            <a:br>
              <a:rPr lang="es-ES" sz="2000" b="1" dirty="0">
                <a:latin typeface="Arial Black" pitchFamily="34" charset="0"/>
                <a:cs typeface="Tahoma" pitchFamily="34" charset="0"/>
              </a:rPr>
            </a:br>
            <a:r>
              <a:rPr lang="es-ES" sz="2000" b="1" dirty="0">
                <a:latin typeface="Arial Black" pitchFamily="34" charset="0"/>
                <a:cs typeface="Tahoma" pitchFamily="34" charset="0"/>
              </a:rPr>
              <a:t/>
            </a:r>
            <a:br>
              <a:rPr lang="es-ES" sz="2000" b="1" dirty="0">
                <a:latin typeface="Arial Black" pitchFamily="34" charset="0"/>
                <a:cs typeface="Tahoma" pitchFamily="34" charset="0"/>
              </a:rPr>
            </a:br>
            <a:r>
              <a:rPr lang="es-ES" sz="2000" b="1" i="1" dirty="0" smtClean="0">
                <a:solidFill>
                  <a:srgbClr val="0070C0"/>
                </a:solidFill>
                <a:latin typeface="Arial Black" pitchFamily="34" charset="0"/>
                <a:cs typeface="Tahoma" pitchFamily="34" charset="0"/>
              </a:rPr>
              <a:t/>
            </a:r>
            <a:br>
              <a:rPr lang="es-ES" sz="2000" b="1" i="1" dirty="0" smtClean="0">
                <a:solidFill>
                  <a:srgbClr val="0070C0"/>
                </a:solidFill>
                <a:latin typeface="Arial Black" pitchFamily="34" charset="0"/>
                <a:cs typeface="Tahoma" pitchFamily="34" charset="0"/>
              </a:rPr>
            </a:br>
            <a:endParaRPr lang="es-ES" sz="2000" b="1" i="1" dirty="0">
              <a:solidFill>
                <a:srgbClr val="0070C0"/>
              </a:solidFill>
              <a:latin typeface="Arial Black" pitchFamily="34" charset="0"/>
              <a:cs typeface="Tahoma" pitchFamily="34" charset="0"/>
            </a:endParaRPr>
          </a:p>
        </p:txBody>
      </p:sp>
      <p:pic>
        <p:nvPicPr>
          <p:cNvPr id="1027"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pic>
        <p:nvPicPr>
          <p:cNvPr id="1029" name="Picture 5" descr="http://us.cdn1.123rf.com/168nwm/zmiter/zmiter1201/zmiter120100007/12137475-de-dibujos-animados-de-color-amarillo-bombilla-simbolo-de-la-gran-idea.jpg"/>
          <p:cNvPicPr>
            <a:picLocks noChangeAspect="1" noChangeArrowheads="1"/>
          </p:cNvPicPr>
          <p:nvPr/>
        </p:nvPicPr>
        <p:blipFill>
          <a:blip r:embed="rId3" cstate="print"/>
          <a:srcRect/>
          <a:stretch>
            <a:fillRect/>
          </a:stretch>
        </p:blipFill>
        <p:spPr bwMode="auto">
          <a:xfrm>
            <a:off x="3143240" y="742920"/>
            <a:ext cx="3114708" cy="3114708"/>
          </a:xfrm>
          <a:prstGeom prst="rect">
            <a:avLst/>
          </a:prstGeom>
          <a:noFill/>
        </p:spPr>
      </p:pic>
      <p:sp>
        <p:nvSpPr>
          <p:cNvPr id="7" name="6 Marcador de número de diapositiva"/>
          <p:cNvSpPr>
            <a:spLocks noGrp="1"/>
          </p:cNvSpPr>
          <p:nvPr>
            <p:ph type="sldNum" sz="quarter" idx="12"/>
          </p:nvPr>
        </p:nvSpPr>
        <p:spPr/>
        <p:txBody>
          <a:bodyPr/>
          <a:lstStyle/>
          <a:p>
            <a:fld id="{49DE8E72-DAFE-4D86-B4FC-C4B92A546FEB}" type="slidenum">
              <a:rPr lang="es-ES" smtClean="0"/>
              <a:pPr/>
              <a:t>5</a:t>
            </a:fld>
            <a:endParaRPr lang="es-E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número de diapositiva"/>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AB44ED3-56EB-4E3C-8A59-1B821C07E017}" type="slidenum">
              <a:rPr lang="es-ES" sz="1200">
                <a:solidFill>
                  <a:srgbClr val="898989"/>
                </a:solidFill>
              </a:rPr>
              <a:pPr>
                <a:spcBef>
                  <a:spcPct val="0"/>
                </a:spcBef>
                <a:buFontTx/>
                <a:buNone/>
              </a:pPr>
              <a:t>50</a:t>
            </a:fld>
            <a:endParaRPr lang="es-ES" sz="1200">
              <a:solidFill>
                <a:srgbClr val="898989"/>
              </a:solidFill>
            </a:endParaRPr>
          </a:p>
        </p:txBody>
      </p:sp>
      <p:pic>
        <p:nvPicPr>
          <p:cNvPr id="22531" name="Picture 2" descr="C:\Documents and Settings\Administrador\Escritorio\Escritorio Antiguo\RODOLFO\PC\G. N. PROHINAL\Logo PROHINAL definitivo.bmp"/>
          <p:cNvPicPr>
            <a:picLocks noChangeAspect="1" noChangeArrowheads="1"/>
          </p:cNvPicPr>
          <p:nvPr/>
        </p:nvPicPr>
        <p:blipFill>
          <a:blip r:embed="rId2" cstate="print">
            <a:extLst>
              <a:ext uri="{28A0092B-C50C-407E-A947-70E740481C1C}">
                <a14:useLocalDpi xmlns:a14="http://schemas.microsoft.com/office/drawing/2010/main" val="0"/>
              </a:ext>
            </a:extLst>
          </a:blip>
          <a:srcRect l="25381" t="36736" r="29778" b="37943"/>
          <a:stretch>
            <a:fillRect/>
          </a:stretch>
        </p:blipFill>
        <p:spPr bwMode="auto">
          <a:xfrm>
            <a:off x="7429500" y="214313"/>
            <a:ext cx="15621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3" descr="C:\Documents and Settings\Administrador\Escritorio\Energía SOLAR\Logotipo JVR.bmp"/>
          <p:cNvPicPr>
            <a:picLocks noChangeAspect="1" noChangeArrowheads="1"/>
          </p:cNvPicPr>
          <p:nvPr/>
        </p:nvPicPr>
        <p:blipFill>
          <a:blip r:embed="rId3">
            <a:extLst>
              <a:ext uri="{28A0092B-C50C-407E-A947-70E740481C1C}">
                <a14:useLocalDpi xmlns:a14="http://schemas.microsoft.com/office/drawing/2010/main" val="0"/>
              </a:ext>
            </a:extLst>
          </a:blip>
          <a:srcRect l="14677" r="16341" b="15466"/>
          <a:stretch>
            <a:fillRect/>
          </a:stretch>
        </p:blipFill>
        <p:spPr bwMode="auto">
          <a:xfrm>
            <a:off x="0" y="0"/>
            <a:ext cx="1357313"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2"/>
          <p:cNvPicPr>
            <a:picLocks noChangeAspect="1" noChangeArrowheads="1"/>
          </p:cNvPicPr>
          <p:nvPr/>
        </p:nvPicPr>
        <p:blipFill>
          <a:blip r:embed="rId4">
            <a:extLst>
              <a:ext uri="{28A0092B-C50C-407E-A947-70E740481C1C}">
                <a14:useLocalDpi xmlns:a14="http://schemas.microsoft.com/office/drawing/2010/main" val="0"/>
              </a:ext>
            </a:extLst>
          </a:blip>
          <a:srcRect l="2344" r="3125" b="3758"/>
          <a:stretch>
            <a:fillRect/>
          </a:stretch>
        </p:blipFill>
        <p:spPr bwMode="auto">
          <a:xfrm>
            <a:off x="285750" y="1370013"/>
            <a:ext cx="8643938" cy="548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5 Rectángulo"/>
          <p:cNvSpPr/>
          <p:nvPr/>
        </p:nvSpPr>
        <p:spPr>
          <a:xfrm>
            <a:off x="857250" y="3105150"/>
            <a:ext cx="7358063" cy="2585323"/>
          </a:xfrm>
          <a:prstGeom prst="rect">
            <a:avLst/>
          </a:prstGeom>
        </p:spPr>
        <p:txBody>
          <a:bodyPr>
            <a:spAutoFit/>
          </a:bodyPr>
          <a:lstStyle/>
          <a:p>
            <a:pPr algn="ctr">
              <a:defRPr/>
            </a:pPr>
            <a:r>
              <a:rPr lang="en-US" b="1" i="1" dirty="0" err="1" smtClean="0">
                <a:solidFill>
                  <a:srgbClr val="0070C0"/>
                </a:solidFill>
                <a:latin typeface="Arial Black" pitchFamily="34" charset="0"/>
                <a:cs typeface="Tahoma" pitchFamily="34" charset="0"/>
              </a:rPr>
              <a:t>Andalcía</a:t>
            </a:r>
            <a:r>
              <a:rPr lang="en-US" b="1" i="1" dirty="0" smtClean="0">
                <a:solidFill>
                  <a:srgbClr val="0070C0"/>
                </a:solidFill>
                <a:latin typeface="Arial Black" pitchFamily="34" charset="0"/>
                <a:cs typeface="Tahoma" pitchFamily="34" charset="0"/>
              </a:rPr>
              <a:t> </a:t>
            </a:r>
            <a:r>
              <a:rPr lang="en-US" b="1" i="1" dirty="0">
                <a:solidFill>
                  <a:srgbClr val="0070C0"/>
                </a:solidFill>
                <a:latin typeface="Arial Black" pitchFamily="34" charset="0"/>
                <a:cs typeface="Tahoma" pitchFamily="34" charset="0"/>
              </a:rPr>
              <a:t>has </a:t>
            </a:r>
            <a:r>
              <a:rPr lang="en-US" b="1" i="1" dirty="0" smtClean="0">
                <a:solidFill>
                  <a:srgbClr val="0070C0"/>
                </a:solidFill>
                <a:latin typeface="Arial Black" pitchFamily="34" charset="0"/>
                <a:cs typeface="Tahoma" pitchFamily="34" charset="0"/>
              </a:rPr>
              <a:t>shown on its climatological </a:t>
            </a:r>
            <a:r>
              <a:rPr lang="en-US" b="1" i="1" dirty="0">
                <a:solidFill>
                  <a:srgbClr val="0070C0"/>
                </a:solidFill>
                <a:latin typeface="Arial Black" pitchFamily="34" charset="0"/>
                <a:cs typeface="Tahoma" pitchFamily="34" charset="0"/>
              </a:rPr>
              <a:t>history </a:t>
            </a:r>
            <a:r>
              <a:rPr lang="en-US" b="1" i="1" dirty="0" smtClean="0">
                <a:solidFill>
                  <a:srgbClr val="0070C0"/>
                </a:solidFill>
                <a:latin typeface="Arial Black" pitchFamily="34" charset="0"/>
                <a:cs typeface="Tahoma" pitchFamily="34" charset="0"/>
              </a:rPr>
              <a:t>to be the region </a:t>
            </a:r>
            <a:r>
              <a:rPr lang="en-US" b="1" i="1" dirty="0">
                <a:solidFill>
                  <a:srgbClr val="0070C0"/>
                </a:solidFill>
                <a:latin typeface="Arial Black" pitchFamily="34" charset="0"/>
                <a:cs typeface="Tahoma" pitchFamily="34" charset="0"/>
              </a:rPr>
              <a:t>of Spain with more hours of sunshine a </a:t>
            </a:r>
            <a:r>
              <a:rPr lang="en-US" b="1" i="1" dirty="0" smtClean="0">
                <a:solidFill>
                  <a:srgbClr val="0070C0"/>
                </a:solidFill>
                <a:latin typeface="Arial Black" pitchFamily="34" charset="0"/>
                <a:cs typeface="Tahoma" pitchFamily="34" charset="0"/>
              </a:rPr>
              <a:t>year, </a:t>
            </a:r>
            <a:r>
              <a:rPr lang="en-US" b="1" i="1" dirty="0">
                <a:solidFill>
                  <a:srgbClr val="0070C0"/>
                </a:solidFill>
                <a:latin typeface="Arial Black" pitchFamily="34" charset="0"/>
                <a:cs typeface="Tahoma" pitchFamily="34" charset="0"/>
              </a:rPr>
              <a:t>with </a:t>
            </a:r>
            <a:r>
              <a:rPr lang="en-US" b="1" i="1" u="sng" dirty="0" smtClean="0">
                <a:solidFill>
                  <a:srgbClr val="0070C0"/>
                </a:solidFill>
                <a:latin typeface="Arial Black" pitchFamily="34" charset="0"/>
                <a:cs typeface="Tahoma" pitchFamily="34" charset="0"/>
              </a:rPr>
              <a:t>3.000 </a:t>
            </a:r>
            <a:r>
              <a:rPr lang="en-US" b="1" i="1" u="sng" dirty="0">
                <a:solidFill>
                  <a:srgbClr val="0070C0"/>
                </a:solidFill>
                <a:latin typeface="Arial Black" pitchFamily="34" charset="0"/>
                <a:cs typeface="Tahoma" pitchFamily="34" charset="0"/>
              </a:rPr>
              <a:t>hours</a:t>
            </a:r>
            <a:r>
              <a:rPr lang="en-US" b="1" i="1" dirty="0">
                <a:solidFill>
                  <a:srgbClr val="0070C0"/>
                </a:solidFill>
                <a:latin typeface="Arial Black" pitchFamily="34" charset="0"/>
                <a:cs typeface="Tahoma" pitchFamily="34" charset="0"/>
              </a:rPr>
              <a:t>, according to the INE. This potential is already being used by energy companies but with a much lower efficiency</a:t>
            </a:r>
          </a:p>
          <a:p>
            <a:pPr algn="ctr">
              <a:defRPr/>
            </a:pPr>
            <a:r>
              <a:rPr lang="en-US" b="1" i="1" dirty="0">
                <a:solidFill>
                  <a:srgbClr val="0070C0"/>
                </a:solidFill>
                <a:latin typeface="Arial Black" pitchFamily="34" charset="0"/>
                <a:cs typeface="Tahoma" pitchFamily="34" charset="0"/>
              </a:rPr>
              <a:t>and at higher cost than with the</a:t>
            </a:r>
          </a:p>
          <a:p>
            <a:pPr algn="ctr">
              <a:defRPr/>
            </a:pPr>
            <a:r>
              <a:rPr lang="en-US" b="1" i="1" dirty="0">
                <a:solidFill>
                  <a:srgbClr val="0070C0"/>
                </a:solidFill>
                <a:latin typeface="Arial Black" pitchFamily="34" charset="0"/>
                <a:cs typeface="Tahoma" pitchFamily="34" charset="0"/>
              </a:rPr>
              <a:t>JVR technology.</a:t>
            </a:r>
            <a:r>
              <a:rPr lang="es-MX" b="1" i="1" dirty="0" smtClean="0">
                <a:solidFill>
                  <a:srgbClr val="0070C0"/>
                </a:solidFill>
                <a:latin typeface="Arial Black" pitchFamily="34" charset="0"/>
                <a:cs typeface="Tahoma" pitchFamily="34" charset="0"/>
              </a:rPr>
              <a:t>   </a:t>
            </a:r>
          </a:p>
          <a:p>
            <a:pPr algn="just" eaLnBrk="1" fontAlgn="auto" hangingPunct="1">
              <a:spcBef>
                <a:spcPts val="0"/>
              </a:spcBef>
              <a:spcAft>
                <a:spcPts val="0"/>
              </a:spcAft>
              <a:defRPr/>
            </a:pPr>
            <a:endParaRPr lang="es-MX" b="1" i="1" dirty="0">
              <a:solidFill>
                <a:srgbClr val="0070C0"/>
              </a:solidFill>
              <a:latin typeface="Arial Black" pitchFamily="34" charset="0"/>
              <a:cs typeface="Tahoma" pitchFamily="34" charset="0"/>
            </a:endParaRPr>
          </a:p>
          <a:p>
            <a:pPr algn="just" eaLnBrk="1" fontAlgn="auto" hangingPunct="1">
              <a:spcBef>
                <a:spcPts val="0"/>
              </a:spcBef>
              <a:spcAft>
                <a:spcPts val="0"/>
              </a:spcAft>
              <a:defRPr/>
            </a:pPr>
            <a:endParaRPr lang="es-ES" dirty="0">
              <a:latin typeface="+mn-lt"/>
            </a:endParaRPr>
          </a:p>
        </p:txBody>
      </p:sp>
      <p:pic>
        <p:nvPicPr>
          <p:cNvPr id="22535" name="Picture 4" descr="http://www.upyd.es/imagenes/2012/03/08/20090316banderaandaluc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9063" y="357188"/>
            <a:ext cx="12954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200181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número de diapositiva"/>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094C072-78C9-40A2-9AE0-80F687D8F208}" type="slidenum">
              <a:rPr lang="es-ES" sz="1200">
                <a:solidFill>
                  <a:srgbClr val="898989"/>
                </a:solidFill>
              </a:rPr>
              <a:pPr>
                <a:spcBef>
                  <a:spcPct val="0"/>
                </a:spcBef>
                <a:buFontTx/>
                <a:buNone/>
              </a:pPr>
              <a:t>51</a:t>
            </a:fld>
            <a:endParaRPr lang="es-ES" sz="1200">
              <a:solidFill>
                <a:srgbClr val="898989"/>
              </a:solidFill>
            </a:endParaRPr>
          </a:p>
        </p:txBody>
      </p:sp>
      <p:pic>
        <p:nvPicPr>
          <p:cNvPr id="23555" name="Picture 2" descr="C:\Documents and Settings\Administrador\Escritorio\Escritorio Antiguo\RODOLFO\PC\G. N. PROHINAL\Logo PROHINAL definitivo.bmp"/>
          <p:cNvPicPr>
            <a:picLocks noChangeAspect="1" noChangeArrowheads="1"/>
          </p:cNvPicPr>
          <p:nvPr/>
        </p:nvPicPr>
        <p:blipFill>
          <a:blip r:embed="rId2" cstate="print">
            <a:extLst>
              <a:ext uri="{28A0092B-C50C-407E-A947-70E740481C1C}">
                <a14:useLocalDpi xmlns:a14="http://schemas.microsoft.com/office/drawing/2010/main" val="0"/>
              </a:ext>
            </a:extLst>
          </a:blip>
          <a:srcRect l="25381" t="36736" r="29778" b="37943"/>
          <a:stretch>
            <a:fillRect/>
          </a:stretch>
        </p:blipFill>
        <p:spPr bwMode="auto">
          <a:xfrm>
            <a:off x="7429500" y="214313"/>
            <a:ext cx="15621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Picture 3" descr="C:\Documents and Settings\Administrador\Escritorio\Energía SOLAR\Logotipo JVR.bmp"/>
          <p:cNvPicPr>
            <a:picLocks noChangeAspect="1" noChangeArrowheads="1"/>
          </p:cNvPicPr>
          <p:nvPr/>
        </p:nvPicPr>
        <p:blipFill>
          <a:blip r:embed="rId3">
            <a:extLst>
              <a:ext uri="{28A0092B-C50C-407E-A947-70E740481C1C}">
                <a14:useLocalDpi xmlns:a14="http://schemas.microsoft.com/office/drawing/2010/main" val="0"/>
              </a:ext>
            </a:extLst>
          </a:blip>
          <a:srcRect l="14677" r="16341" b="15466"/>
          <a:stretch>
            <a:fillRect/>
          </a:stretch>
        </p:blipFill>
        <p:spPr bwMode="auto">
          <a:xfrm>
            <a:off x="0" y="0"/>
            <a:ext cx="1357313"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Rectángulo"/>
          <p:cNvSpPr/>
          <p:nvPr/>
        </p:nvSpPr>
        <p:spPr>
          <a:xfrm>
            <a:off x="714375" y="2030413"/>
            <a:ext cx="7786688" cy="3970318"/>
          </a:xfrm>
          <a:prstGeom prst="rect">
            <a:avLst/>
          </a:prstGeom>
        </p:spPr>
        <p:txBody>
          <a:bodyPr>
            <a:spAutoFit/>
          </a:bodyPr>
          <a:lstStyle/>
          <a:p>
            <a:pPr algn="just">
              <a:defRPr/>
            </a:pPr>
            <a:r>
              <a:rPr lang="en-US" b="1" i="1" dirty="0" smtClean="0">
                <a:solidFill>
                  <a:srgbClr val="0070C0"/>
                </a:solidFill>
                <a:latin typeface="Arial Black" pitchFamily="34" charset="0"/>
                <a:cs typeface="Tahoma" pitchFamily="34" charset="0"/>
              </a:rPr>
              <a:t>	The </a:t>
            </a:r>
            <a:r>
              <a:rPr lang="en-US" b="1" i="1" dirty="0">
                <a:solidFill>
                  <a:srgbClr val="0070C0"/>
                </a:solidFill>
                <a:latin typeface="Arial Black" pitchFamily="34" charset="0"/>
                <a:cs typeface="Tahoma" pitchFamily="34" charset="0"/>
              </a:rPr>
              <a:t>geographic situation of the </a:t>
            </a:r>
            <a:r>
              <a:rPr lang="en-US" b="1" i="1" dirty="0">
                <a:solidFill>
                  <a:srgbClr val="FF0000"/>
                </a:solidFill>
                <a:latin typeface="Arial Black" pitchFamily="34" charset="0"/>
                <a:cs typeface="Tahoma" pitchFamily="34" charset="0"/>
              </a:rPr>
              <a:t>Iberian Peninsula </a:t>
            </a:r>
            <a:r>
              <a:rPr lang="en-US" b="1" i="1" dirty="0">
                <a:solidFill>
                  <a:srgbClr val="0070C0"/>
                </a:solidFill>
                <a:latin typeface="Arial Black" pitchFamily="34" charset="0"/>
                <a:cs typeface="Tahoma" pitchFamily="34" charset="0"/>
              </a:rPr>
              <a:t>on the planet and taking into account the inclination of penetration of the sun's rays and the radiation received, </a:t>
            </a:r>
            <a:r>
              <a:rPr lang="en-US" b="1" i="1" dirty="0" smtClean="0">
                <a:solidFill>
                  <a:srgbClr val="FF0000"/>
                </a:solidFill>
                <a:latin typeface="Arial Black" pitchFamily="34" charset="0"/>
                <a:cs typeface="Tahoma" pitchFamily="34" charset="0"/>
              </a:rPr>
              <a:t>places</a:t>
            </a:r>
            <a:r>
              <a:rPr lang="en-US" b="1" i="1" dirty="0" smtClean="0">
                <a:solidFill>
                  <a:srgbClr val="0070C0"/>
                </a:solidFill>
                <a:latin typeface="Arial Black" pitchFamily="34" charset="0"/>
                <a:cs typeface="Tahoma" pitchFamily="34" charset="0"/>
              </a:rPr>
              <a:t> </a:t>
            </a:r>
            <a:r>
              <a:rPr lang="en-US" b="1" i="1" dirty="0">
                <a:solidFill>
                  <a:srgbClr val="0070C0"/>
                </a:solidFill>
                <a:latin typeface="Arial Black" pitchFamily="34" charset="0"/>
                <a:cs typeface="Tahoma" pitchFamily="34" charset="0"/>
              </a:rPr>
              <a:t>Spain and specifically its southern half, along with the south of Portugal, as the best area </a:t>
            </a:r>
            <a:r>
              <a:rPr lang="en-US" b="1" i="1" dirty="0" smtClean="0">
                <a:solidFill>
                  <a:srgbClr val="0070C0"/>
                </a:solidFill>
                <a:latin typeface="Arial Black" pitchFamily="34" charset="0"/>
                <a:cs typeface="Tahoma" pitchFamily="34" charset="0"/>
              </a:rPr>
              <a:t>in Europe to </a:t>
            </a:r>
            <a:r>
              <a:rPr lang="en-US" b="1" i="1" dirty="0" smtClean="0">
                <a:solidFill>
                  <a:srgbClr val="FF0000"/>
                </a:solidFill>
                <a:latin typeface="Arial Black" pitchFamily="34" charset="0"/>
                <a:cs typeface="Tahoma" pitchFamily="34" charset="0"/>
              </a:rPr>
              <a:t>locate/place</a:t>
            </a:r>
            <a:r>
              <a:rPr lang="en-US" b="1" i="1" dirty="0">
                <a:solidFill>
                  <a:srgbClr val="0070C0"/>
                </a:solidFill>
                <a:latin typeface="Arial Black" pitchFamily="34" charset="0"/>
                <a:cs typeface="Tahoma" pitchFamily="34" charset="0"/>
              </a:rPr>
              <a:t> </a:t>
            </a:r>
            <a:r>
              <a:rPr lang="en-US" b="1" i="1" dirty="0" smtClean="0">
                <a:solidFill>
                  <a:srgbClr val="0070C0"/>
                </a:solidFill>
                <a:latin typeface="Arial Black" pitchFamily="34" charset="0"/>
                <a:cs typeface="Tahoma" pitchFamily="34" charset="0"/>
              </a:rPr>
              <a:t>the JVR </a:t>
            </a:r>
            <a:r>
              <a:rPr lang="en-US" b="1" i="1" dirty="0">
                <a:solidFill>
                  <a:srgbClr val="0070C0"/>
                </a:solidFill>
                <a:latin typeface="Arial Black" pitchFamily="34" charset="0"/>
                <a:cs typeface="Tahoma" pitchFamily="34" charset="0"/>
              </a:rPr>
              <a:t>technology </a:t>
            </a:r>
            <a:r>
              <a:rPr lang="en-US" b="1" i="1" dirty="0" smtClean="0">
                <a:solidFill>
                  <a:srgbClr val="0070C0"/>
                </a:solidFill>
                <a:latin typeface="Arial Black" pitchFamily="34" charset="0"/>
                <a:cs typeface="Tahoma" pitchFamily="34" charset="0"/>
              </a:rPr>
              <a:t>and get </a:t>
            </a:r>
            <a:r>
              <a:rPr lang="en-US" b="1" i="1" dirty="0">
                <a:solidFill>
                  <a:srgbClr val="0070C0"/>
                </a:solidFill>
                <a:latin typeface="Arial Black" pitchFamily="34" charset="0"/>
                <a:cs typeface="Tahoma" pitchFamily="34" charset="0"/>
              </a:rPr>
              <a:t>the best performance possible. At </a:t>
            </a:r>
            <a:r>
              <a:rPr lang="en-US" b="1" i="1" dirty="0" smtClean="0">
                <a:solidFill>
                  <a:srgbClr val="0070C0"/>
                </a:solidFill>
                <a:latin typeface="Arial Black" pitchFamily="34" charset="0"/>
                <a:cs typeface="Tahoma" pitchFamily="34" charset="0"/>
              </a:rPr>
              <a:t>this privileged </a:t>
            </a:r>
            <a:r>
              <a:rPr lang="en-US" b="1" i="1" dirty="0">
                <a:solidFill>
                  <a:srgbClr val="0070C0"/>
                </a:solidFill>
                <a:latin typeface="Arial Black" pitchFamily="34" charset="0"/>
                <a:cs typeface="Tahoma" pitchFamily="34" charset="0"/>
              </a:rPr>
              <a:t>location </a:t>
            </a:r>
            <a:r>
              <a:rPr lang="en-US" b="1" i="1" dirty="0">
                <a:solidFill>
                  <a:srgbClr val="FF0000"/>
                </a:solidFill>
                <a:latin typeface="Arial Black" pitchFamily="34" charset="0"/>
                <a:cs typeface="Tahoma" pitchFamily="34" charset="0"/>
              </a:rPr>
              <a:t>adds</a:t>
            </a:r>
            <a:r>
              <a:rPr lang="en-US" b="1" i="1" dirty="0">
                <a:solidFill>
                  <a:srgbClr val="0070C0"/>
                </a:solidFill>
                <a:latin typeface="Arial Black" pitchFamily="34" charset="0"/>
                <a:cs typeface="Tahoma" pitchFamily="34" charset="0"/>
              </a:rPr>
              <a:t> </a:t>
            </a:r>
            <a:r>
              <a:rPr lang="en-US" b="1" i="1" dirty="0" smtClean="0">
                <a:solidFill>
                  <a:srgbClr val="0070C0"/>
                </a:solidFill>
                <a:latin typeface="Arial Black" pitchFamily="34" charset="0"/>
                <a:cs typeface="Tahoma" pitchFamily="34" charset="0"/>
              </a:rPr>
              <a:t>the </a:t>
            </a:r>
            <a:r>
              <a:rPr lang="en-US" b="1" i="1" dirty="0" smtClean="0">
                <a:solidFill>
                  <a:srgbClr val="FF0000"/>
                </a:solidFill>
                <a:latin typeface="Arial Black" pitchFamily="34" charset="0"/>
                <a:cs typeface="Tahoma" pitchFamily="34" charset="0"/>
              </a:rPr>
              <a:t>legal </a:t>
            </a:r>
            <a:r>
              <a:rPr lang="en-US" b="1" i="1" dirty="0">
                <a:solidFill>
                  <a:srgbClr val="FF0000"/>
                </a:solidFill>
                <a:latin typeface="Arial Black" pitchFamily="34" charset="0"/>
                <a:cs typeface="Tahoma" pitchFamily="34" charset="0"/>
              </a:rPr>
              <a:t>certainty </a:t>
            </a:r>
            <a:r>
              <a:rPr lang="en-US" b="1" i="1" dirty="0">
                <a:solidFill>
                  <a:srgbClr val="0070C0"/>
                </a:solidFill>
                <a:latin typeface="Arial Black" pitchFamily="34" charset="0"/>
                <a:cs typeface="Tahoma" pitchFamily="34" charset="0"/>
              </a:rPr>
              <a:t>t</a:t>
            </a:r>
            <a:r>
              <a:rPr lang="en-US" b="1" i="1" dirty="0" smtClean="0">
                <a:solidFill>
                  <a:srgbClr val="0070C0"/>
                </a:solidFill>
                <a:latin typeface="Arial Black" pitchFamily="34" charset="0"/>
                <a:cs typeface="Tahoma" pitchFamily="34" charset="0"/>
              </a:rPr>
              <a:t>hat </a:t>
            </a:r>
            <a:r>
              <a:rPr lang="en-US" b="1" i="1" dirty="0">
                <a:solidFill>
                  <a:srgbClr val="0070C0"/>
                </a:solidFill>
                <a:latin typeface="Arial Black" pitchFamily="34" charset="0"/>
                <a:cs typeface="Tahoma" pitchFamily="34" charset="0"/>
              </a:rPr>
              <a:t>the countries of the </a:t>
            </a:r>
            <a:r>
              <a:rPr lang="en-US" b="1" i="1" dirty="0" smtClean="0">
                <a:solidFill>
                  <a:srgbClr val="0070C0"/>
                </a:solidFill>
                <a:latin typeface="Arial Black" pitchFamily="34" charset="0"/>
                <a:cs typeface="Tahoma" pitchFamily="34" charset="0"/>
              </a:rPr>
              <a:t>EU enjoy and </a:t>
            </a:r>
            <a:r>
              <a:rPr lang="en-US" b="1" i="1" dirty="0">
                <a:solidFill>
                  <a:srgbClr val="0070C0"/>
                </a:solidFill>
                <a:latin typeface="Arial Black" pitchFamily="34" charset="0"/>
                <a:cs typeface="Tahoma" pitchFamily="34" charset="0"/>
              </a:rPr>
              <a:t>in particular </a:t>
            </a:r>
            <a:r>
              <a:rPr lang="en-US" b="1" i="1" dirty="0" smtClean="0">
                <a:solidFill>
                  <a:srgbClr val="0070C0"/>
                </a:solidFill>
                <a:latin typeface="Arial Black" pitchFamily="34" charset="0"/>
                <a:cs typeface="Tahoma" pitchFamily="34" charset="0"/>
              </a:rPr>
              <a:t>Spain, </a:t>
            </a:r>
            <a:r>
              <a:rPr lang="en-US" b="1" i="1" dirty="0">
                <a:solidFill>
                  <a:srgbClr val="0070C0"/>
                </a:solidFill>
                <a:latin typeface="Arial Black" pitchFamily="34" charset="0"/>
                <a:cs typeface="Tahoma" pitchFamily="34" charset="0"/>
              </a:rPr>
              <a:t>that guarantees a fixed rate of sale of </a:t>
            </a:r>
            <a:r>
              <a:rPr lang="en-US" b="1" i="1" dirty="0" smtClean="0">
                <a:solidFill>
                  <a:srgbClr val="0070C0"/>
                </a:solidFill>
                <a:latin typeface="Arial Black" pitchFamily="34" charset="0"/>
                <a:cs typeface="Tahoma" pitchFamily="34" charset="0"/>
              </a:rPr>
              <a:t> </a:t>
            </a:r>
            <a:r>
              <a:rPr lang="en-US" b="1" i="1" dirty="0" smtClean="0">
                <a:solidFill>
                  <a:srgbClr val="FF0000"/>
                </a:solidFill>
                <a:latin typeface="Arial Black" pitchFamily="34" charset="0"/>
                <a:cs typeface="Tahoma" pitchFamily="34" charset="0"/>
              </a:rPr>
              <a:t>thermo-solar </a:t>
            </a:r>
            <a:r>
              <a:rPr lang="en-US" b="1" i="1" dirty="0">
                <a:solidFill>
                  <a:srgbClr val="0070C0"/>
                </a:solidFill>
                <a:latin typeface="Arial Black" pitchFamily="34" charset="0"/>
                <a:cs typeface="Tahoma" pitchFamily="34" charset="0"/>
              </a:rPr>
              <a:t>energy produced through the </a:t>
            </a:r>
            <a:r>
              <a:rPr lang="en-US" b="1" i="1" u="sng" dirty="0">
                <a:solidFill>
                  <a:srgbClr val="0070C0"/>
                </a:solidFill>
                <a:latin typeface="Arial Black" pitchFamily="34" charset="0"/>
                <a:cs typeface="Tahoma" pitchFamily="34" charset="0"/>
              </a:rPr>
              <a:t>RD 661/2007 of May 25, </a:t>
            </a:r>
            <a:r>
              <a:rPr lang="en-US" b="1" i="1" u="sng" dirty="0" smtClean="0">
                <a:solidFill>
                  <a:srgbClr val="0070C0"/>
                </a:solidFill>
                <a:latin typeface="Arial Black" pitchFamily="34" charset="0"/>
                <a:cs typeface="Tahoma" pitchFamily="34" charset="0"/>
              </a:rPr>
              <a:t>by which it’s marked </a:t>
            </a:r>
            <a:r>
              <a:rPr lang="en-US" b="1" i="1" u="sng" dirty="0">
                <a:solidFill>
                  <a:srgbClr val="0070C0"/>
                </a:solidFill>
                <a:latin typeface="Arial Black" pitchFamily="34" charset="0"/>
                <a:cs typeface="Tahoma" pitchFamily="34" charset="0"/>
              </a:rPr>
              <a:t>the regulated tariff for production </a:t>
            </a:r>
            <a:r>
              <a:rPr lang="en-US" b="1" i="1" u="sng" dirty="0" smtClean="0">
                <a:solidFill>
                  <a:srgbClr val="FF0000"/>
                </a:solidFill>
                <a:latin typeface="Arial Black" pitchFamily="34" charset="0"/>
                <a:cs typeface="Tahoma" pitchFamily="34" charset="0"/>
              </a:rPr>
              <a:t>facilities/installations</a:t>
            </a:r>
            <a:r>
              <a:rPr lang="en-US" b="1" i="1" u="sng" dirty="0" smtClean="0">
                <a:solidFill>
                  <a:srgbClr val="0070C0"/>
                </a:solidFill>
                <a:latin typeface="Arial Black" pitchFamily="34" charset="0"/>
                <a:cs typeface="Tahoma" pitchFamily="34" charset="0"/>
              </a:rPr>
              <a:t> </a:t>
            </a:r>
            <a:r>
              <a:rPr lang="en-US" b="1" i="1" u="sng" dirty="0">
                <a:solidFill>
                  <a:srgbClr val="0070C0"/>
                </a:solidFill>
                <a:latin typeface="Arial Black" pitchFamily="34" charset="0"/>
                <a:cs typeface="Tahoma" pitchFamily="34" charset="0"/>
              </a:rPr>
              <a:t>reflected in the Art.2.1, Group 1, subgroup b.1.2., </a:t>
            </a:r>
            <a:r>
              <a:rPr lang="en-US" b="1" i="1" u="sng" dirty="0" smtClean="0">
                <a:solidFill>
                  <a:srgbClr val="FF0000"/>
                </a:solidFill>
                <a:latin typeface="Arial Black" pitchFamily="34" charset="0"/>
                <a:cs typeface="Tahoma" pitchFamily="34" charset="0"/>
              </a:rPr>
              <a:t>countersigned</a:t>
            </a:r>
            <a:r>
              <a:rPr lang="en-US" b="1" i="1" u="sng" dirty="0" smtClean="0">
                <a:solidFill>
                  <a:srgbClr val="0070C0"/>
                </a:solidFill>
                <a:latin typeface="Arial Black" pitchFamily="34" charset="0"/>
                <a:cs typeface="Tahoma" pitchFamily="34" charset="0"/>
              </a:rPr>
              <a:t> </a:t>
            </a:r>
            <a:r>
              <a:rPr lang="en-US" b="1" i="1" u="sng" dirty="0">
                <a:solidFill>
                  <a:srgbClr val="0070C0"/>
                </a:solidFill>
                <a:latin typeface="Arial Black" pitchFamily="34" charset="0"/>
                <a:cs typeface="Tahoma" pitchFamily="34" charset="0"/>
              </a:rPr>
              <a:t>by Order </a:t>
            </a:r>
            <a:r>
              <a:rPr lang="en-US" b="1" i="1" u="sng" dirty="0" smtClean="0">
                <a:solidFill>
                  <a:srgbClr val="0070C0"/>
                </a:solidFill>
                <a:latin typeface="Arial Black" pitchFamily="34" charset="0"/>
                <a:cs typeface="Tahoma" pitchFamily="34" charset="0"/>
              </a:rPr>
              <a:t>IET</a:t>
            </a:r>
            <a:r>
              <a:rPr lang="en-US" b="1" i="1" u="sng" dirty="0">
                <a:solidFill>
                  <a:srgbClr val="0070C0"/>
                </a:solidFill>
                <a:latin typeface="Arial Black" pitchFamily="34" charset="0"/>
                <a:cs typeface="Tahoma" pitchFamily="34" charset="0"/>
              </a:rPr>
              <a:t>/221/2013 </a:t>
            </a:r>
            <a:r>
              <a:rPr lang="en-US" b="1" i="1" u="sng" dirty="0" smtClean="0">
                <a:solidFill>
                  <a:srgbClr val="0070C0"/>
                </a:solidFill>
                <a:latin typeface="Arial Black" pitchFamily="34" charset="0"/>
                <a:cs typeface="Tahoma" pitchFamily="34" charset="0"/>
              </a:rPr>
              <a:t> </a:t>
            </a:r>
            <a:r>
              <a:rPr lang="en-US" b="1" i="1" u="sng" dirty="0">
                <a:solidFill>
                  <a:srgbClr val="0070C0"/>
                </a:solidFill>
                <a:latin typeface="Arial Black" pitchFamily="34" charset="0"/>
                <a:cs typeface="Tahoma" pitchFamily="34" charset="0"/>
              </a:rPr>
              <a:t>of 14 February.</a:t>
            </a:r>
            <a:r>
              <a:rPr lang="es-MX" b="1" i="1" u="sng" dirty="0">
                <a:solidFill>
                  <a:srgbClr val="0070C0"/>
                </a:solidFill>
                <a:latin typeface="Arial Black" pitchFamily="34" charset="0"/>
                <a:cs typeface="Tahoma" pitchFamily="34" charset="0"/>
              </a:rPr>
              <a:t>	</a:t>
            </a:r>
            <a:endParaRPr lang="es-MX" b="1" i="1" u="sng" dirty="0" smtClean="0">
              <a:solidFill>
                <a:srgbClr val="0070C0"/>
              </a:solidFill>
              <a:latin typeface="Arial Black" pitchFamily="34" charset="0"/>
              <a:cs typeface="Tahoma" pitchFamily="34" charset="0"/>
            </a:endParaRPr>
          </a:p>
          <a:p>
            <a:pPr algn="just" eaLnBrk="1" fontAlgn="auto" hangingPunct="1">
              <a:spcBef>
                <a:spcPts val="0"/>
              </a:spcBef>
              <a:spcAft>
                <a:spcPts val="0"/>
              </a:spcAft>
              <a:defRPr/>
            </a:pPr>
            <a:endParaRPr lang="es-MX" b="1" i="1" dirty="0" smtClean="0">
              <a:solidFill>
                <a:srgbClr val="0070C0"/>
              </a:solidFill>
              <a:latin typeface="Arial Black" pitchFamily="34" charset="0"/>
              <a:cs typeface="Tahoma" pitchFamily="34" charset="0"/>
            </a:endParaRPr>
          </a:p>
        </p:txBody>
      </p:sp>
      <p:sp>
        <p:nvSpPr>
          <p:cNvPr id="6" name="5 Rectángulo redondeado"/>
          <p:cNvSpPr/>
          <p:nvPr/>
        </p:nvSpPr>
        <p:spPr>
          <a:xfrm>
            <a:off x="2143125" y="1000125"/>
            <a:ext cx="4714875" cy="500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3200" dirty="0" smtClean="0">
                <a:effectLst>
                  <a:outerShdw blurRad="38100" dist="38100" dir="2700000" algn="tl">
                    <a:srgbClr val="000000">
                      <a:alpha val="43137"/>
                    </a:srgbClr>
                  </a:outerShdw>
                </a:effectLst>
              </a:rPr>
              <a:t>LEGISLATION AND PRICES</a:t>
            </a:r>
            <a:endParaRPr lang="es-E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02584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número de diapositiva"/>
          <p:cNvSpPr>
            <a:spLocks noGrp="1"/>
          </p:cNvSpPr>
          <p:nvPr>
            <p:ph type="sldNum" sz="quarter" idx="12"/>
          </p:nvPr>
        </p:nvSpPr>
        <p:spPr bwMode="auto">
          <a:xfrm>
            <a:off x="6724650" y="6356350"/>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BFB54F0-AED8-418E-9ECD-4881AD2A3318}" type="slidenum">
              <a:rPr lang="es-ES" sz="1200">
                <a:solidFill>
                  <a:srgbClr val="898989"/>
                </a:solidFill>
              </a:rPr>
              <a:pPr>
                <a:spcBef>
                  <a:spcPct val="0"/>
                </a:spcBef>
                <a:buFontTx/>
                <a:buNone/>
              </a:pPr>
              <a:t>52</a:t>
            </a:fld>
            <a:endParaRPr lang="es-ES" sz="1200">
              <a:solidFill>
                <a:srgbClr val="898989"/>
              </a:solidFill>
            </a:endParaRPr>
          </a:p>
        </p:txBody>
      </p:sp>
      <p:pic>
        <p:nvPicPr>
          <p:cNvPr id="24579" name="Picture 2" descr="C:\Documents and Settings\Administrador\Escritorio\Escritorio Antiguo\RODOLFO\PC\G. N. PROHINAL\Logo PROHINAL definitivo.bmp"/>
          <p:cNvPicPr>
            <a:picLocks noChangeAspect="1" noChangeArrowheads="1"/>
          </p:cNvPicPr>
          <p:nvPr/>
        </p:nvPicPr>
        <p:blipFill>
          <a:blip r:embed="rId2" cstate="print">
            <a:extLst>
              <a:ext uri="{28A0092B-C50C-407E-A947-70E740481C1C}">
                <a14:useLocalDpi xmlns:a14="http://schemas.microsoft.com/office/drawing/2010/main" val="0"/>
              </a:ext>
            </a:extLst>
          </a:blip>
          <a:srcRect l="25381" t="36736" r="29778" b="37943"/>
          <a:stretch>
            <a:fillRect/>
          </a:stretch>
        </p:blipFill>
        <p:spPr bwMode="auto">
          <a:xfrm>
            <a:off x="7429500" y="214313"/>
            <a:ext cx="15621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3" descr="C:\Documents and Settings\Administrador\Escritorio\Energía SOLAR\Logotipo JVR.bmp"/>
          <p:cNvPicPr>
            <a:picLocks noChangeAspect="1" noChangeArrowheads="1"/>
          </p:cNvPicPr>
          <p:nvPr/>
        </p:nvPicPr>
        <p:blipFill>
          <a:blip r:embed="rId3">
            <a:extLst>
              <a:ext uri="{28A0092B-C50C-407E-A947-70E740481C1C}">
                <a14:useLocalDpi xmlns:a14="http://schemas.microsoft.com/office/drawing/2010/main" val="0"/>
              </a:ext>
            </a:extLst>
          </a:blip>
          <a:srcRect l="14677" r="16341" b="15466"/>
          <a:stretch>
            <a:fillRect/>
          </a:stretch>
        </p:blipFill>
        <p:spPr bwMode="auto">
          <a:xfrm>
            <a:off x="0" y="0"/>
            <a:ext cx="1357313"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3"/>
          <p:cNvPicPr>
            <a:picLocks noChangeAspect="1" noChangeArrowheads="1"/>
          </p:cNvPicPr>
          <p:nvPr/>
        </p:nvPicPr>
        <p:blipFill>
          <a:blip r:embed="rId4">
            <a:extLst>
              <a:ext uri="{28A0092B-C50C-407E-A947-70E740481C1C}">
                <a14:useLocalDpi xmlns:a14="http://schemas.microsoft.com/office/drawing/2010/main" val="0"/>
              </a:ext>
            </a:extLst>
          </a:blip>
          <a:srcRect l="17188" t="24689" r="18945" b="30312"/>
          <a:stretch>
            <a:fillRect/>
          </a:stretch>
        </p:blipFill>
        <p:spPr bwMode="auto">
          <a:xfrm>
            <a:off x="742950" y="1357313"/>
            <a:ext cx="77866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7 Elipse"/>
          <p:cNvSpPr/>
          <p:nvPr/>
        </p:nvSpPr>
        <p:spPr>
          <a:xfrm>
            <a:off x="1885950" y="3929063"/>
            <a:ext cx="5786438" cy="500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24583" name="Picture 6"/>
          <p:cNvPicPr>
            <a:picLocks noChangeAspect="1" noChangeArrowheads="1"/>
          </p:cNvPicPr>
          <p:nvPr/>
        </p:nvPicPr>
        <p:blipFill>
          <a:blip r:embed="rId5">
            <a:extLst>
              <a:ext uri="{28A0092B-C50C-407E-A947-70E740481C1C}">
                <a14:useLocalDpi xmlns:a14="http://schemas.microsoft.com/office/drawing/2010/main" val="0"/>
              </a:ext>
            </a:extLst>
          </a:blip>
          <a:srcRect l="26563" t="42500" r="25977" b="35001"/>
          <a:stretch>
            <a:fillRect/>
          </a:stretch>
        </p:blipFill>
        <p:spPr bwMode="auto">
          <a:xfrm>
            <a:off x="2028825" y="5000625"/>
            <a:ext cx="5786438"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4" name="Picture 3"/>
          <p:cNvPicPr>
            <a:picLocks noChangeAspect="1" noChangeArrowheads="1"/>
          </p:cNvPicPr>
          <p:nvPr/>
        </p:nvPicPr>
        <p:blipFill>
          <a:blip r:embed="rId4">
            <a:extLst>
              <a:ext uri="{28A0092B-C50C-407E-A947-70E740481C1C}">
                <a14:useLocalDpi xmlns:a14="http://schemas.microsoft.com/office/drawing/2010/main" val="0"/>
              </a:ext>
            </a:extLst>
          </a:blip>
          <a:srcRect l="78125" t="24689" r="18945" b="29375"/>
          <a:stretch>
            <a:fillRect/>
          </a:stretch>
        </p:blipFill>
        <p:spPr bwMode="auto">
          <a:xfrm>
            <a:off x="8172450" y="3214688"/>
            <a:ext cx="357188"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5" name="Picture 3"/>
          <p:cNvPicPr>
            <a:picLocks noChangeAspect="1" noChangeArrowheads="1"/>
          </p:cNvPicPr>
          <p:nvPr/>
        </p:nvPicPr>
        <p:blipFill>
          <a:blip r:embed="rId4">
            <a:extLst>
              <a:ext uri="{28A0092B-C50C-407E-A947-70E740481C1C}">
                <a14:useLocalDpi xmlns:a14="http://schemas.microsoft.com/office/drawing/2010/main" val="0"/>
              </a:ext>
            </a:extLst>
          </a:blip>
          <a:srcRect l="17188" t="24689" r="79883" b="29375"/>
          <a:stretch>
            <a:fillRect/>
          </a:stretch>
        </p:blipFill>
        <p:spPr bwMode="auto">
          <a:xfrm>
            <a:off x="742950" y="3143250"/>
            <a:ext cx="357188" cy="35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3 Elipse"/>
          <p:cNvSpPr/>
          <p:nvPr/>
        </p:nvSpPr>
        <p:spPr>
          <a:xfrm>
            <a:off x="1785938" y="5715000"/>
            <a:ext cx="5857875" cy="1071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2" name="CuadroTexto 1"/>
          <p:cNvSpPr txBox="1"/>
          <p:nvPr/>
        </p:nvSpPr>
        <p:spPr>
          <a:xfrm>
            <a:off x="2555776" y="692696"/>
            <a:ext cx="2160240" cy="576064"/>
          </a:xfrm>
          <a:prstGeom prst="rect">
            <a:avLst/>
          </a:prstGeom>
          <a:solidFill>
            <a:srgbClr val="C0504D"/>
          </a:solidFill>
        </p:spPr>
        <p:txBody>
          <a:bodyPr wrap="square" rtlCol="0">
            <a:spAutoFit/>
          </a:bodyPr>
          <a:lstStyle/>
          <a:p>
            <a:endParaRPr lang="es-ES" dirty="0"/>
          </a:p>
        </p:txBody>
      </p:sp>
    </p:spTree>
    <p:extLst>
      <p:ext uri="{BB962C8B-B14F-4D97-AF65-F5344CB8AC3E}">
        <p14:creationId xmlns:p14="http://schemas.microsoft.com/office/powerpoint/2010/main" val="24849711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Administrador\Escritorio\Energía SOLAR\Previsiones de crecimiento de la energia solar para la cuenca mediterranea.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771650"/>
            <a:ext cx="835342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1 Marcador de número de diapositiva"/>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4B67E11-E236-4C5D-857A-2CBD05CE4FA8}" type="slidenum">
              <a:rPr lang="es-ES" sz="1200">
                <a:solidFill>
                  <a:srgbClr val="898989"/>
                </a:solidFill>
              </a:rPr>
              <a:pPr>
                <a:spcBef>
                  <a:spcPct val="0"/>
                </a:spcBef>
                <a:buFontTx/>
                <a:buNone/>
              </a:pPr>
              <a:t>53</a:t>
            </a:fld>
            <a:endParaRPr lang="es-ES" sz="1200">
              <a:solidFill>
                <a:srgbClr val="898989"/>
              </a:solidFill>
            </a:endParaRPr>
          </a:p>
        </p:txBody>
      </p:sp>
      <p:pic>
        <p:nvPicPr>
          <p:cNvPr id="25604" name="Picture 2" descr="C:\Documents and Settings\Administrador\Escritorio\Escritorio Antiguo\RODOLFO\PC\G. N. PROHINAL\Logo PROHINAL definitivo.bmp"/>
          <p:cNvPicPr>
            <a:picLocks noChangeAspect="1" noChangeArrowheads="1"/>
          </p:cNvPicPr>
          <p:nvPr/>
        </p:nvPicPr>
        <p:blipFill>
          <a:blip r:embed="rId3" cstate="print">
            <a:extLst>
              <a:ext uri="{28A0092B-C50C-407E-A947-70E740481C1C}">
                <a14:useLocalDpi xmlns:a14="http://schemas.microsoft.com/office/drawing/2010/main" val="0"/>
              </a:ext>
            </a:extLst>
          </a:blip>
          <a:srcRect l="25381" t="36736" r="29778" b="37943"/>
          <a:stretch>
            <a:fillRect/>
          </a:stretch>
        </p:blipFill>
        <p:spPr bwMode="auto">
          <a:xfrm>
            <a:off x="7429500" y="214313"/>
            <a:ext cx="15621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3" descr="C:\Documents and Settings\Administrador\Escritorio\Energía SOLAR\Logotipo JVR.bmp"/>
          <p:cNvPicPr>
            <a:picLocks noChangeAspect="1" noChangeArrowheads="1"/>
          </p:cNvPicPr>
          <p:nvPr/>
        </p:nvPicPr>
        <p:blipFill>
          <a:blip r:embed="rId4">
            <a:extLst>
              <a:ext uri="{28A0092B-C50C-407E-A947-70E740481C1C}">
                <a14:useLocalDpi xmlns:a14="http://schemas.microsoft.com/office/drawing/2010/main" val="0"/>
              </a:ext>
            </a:extLst>
          </a:blip>
          <a:srcRect l="14677" r="16341" b="15466"/>
          <a:stretch>
            <a:fillRect/>
          </a:stretch>
        </p:blipFill>
        <p:spPr bwMode="auto">
          <a:xfrm>
            <a:off x="0" y="0"/>
            <a:ext cx="1357313"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5 Rectángulo"/>
          <p:cNvSpPr/>
          <p:nvPr/>
        </p:nvSpPr>
        <p:spPr>
          <a:xfrm>
            <a:off x="1714500" y="361950"/>
            <a:ext cx="5786438" cy="707886"/>
          </a:xfrm>
          <a:prstGeom prst="rect">
            <a:avLst/>
          </a:prstGeom>
        </p:spPr>
        <p:txBody>
          <a:bodyPr>
            <a:spAutoFit/>
          </a:bodyPr>
          <a:lstStyle/>
          <a:p>
            <a:pPr algn="ctr">
              <a:defRPr/>
            </a:pPr>
            <a:r>
              <a:rPr lang="en-US" sz="2000" b="1" i="1" u="sng" dirty="0">
                <a:solidFill>
                  <a:srgbClr val="0070C0"/>
                </a:solidFill>
                <a:effectLst>
                  <a:outerShdw blurRad="38100" dist="38100" dir="2700000" algn="tl">
                    <a:srgbClr val="000000">
                      <a:alpha val="43137"/>
                    </a:srgbClr>
                  </a:outerShdw>
                </a:effectLst>
                <a:latin typeface="Arial Black" pitchFamily="34" charset="0"/>
                <a:cs typeface="Tahoma" pitchFamily="34" charset="0"/>
              </a:rPr>
              <a:t>Growth forecast for </a:t>
            </a:r>
            <a:r>
              <a:rPr lang="en-US" sz="2000" b="1" i="1" u="sng" dirty="0" smtClean="0">
                <a:solidFill>
                  <a:srgbClr val="FF0000"/>
                </a:solidFill>
                <a:effectLst>
                  <a:outerShdw blurRad="38100" dist="38100" dir="2700000" algn="tl">
                    <a:srgbClr val="000000">
                      <a:alpha val="43137"/>
                    </a:srgbClr>
                  </a:outerShdw>
                </a:effectLst>
                <a:latin typeface="Arial Black" pitchFamily="34" charset="0"/>
                <a:cs typeface="Tahoma" pitchFamily="34" charset="0"/>
              </a:rPr>
              <a:t>thermo-solar </a:t>
            </a:r>
            <a:r>
              <a:rPr lang="en-US" sz="2000" b="1" i="1" u="sng" dirty="0">
                <a:solidFill>
                  <a:srgbClr val="0070C0"/>
                </a:solidFill>
                <a:effectLst>
                  <a:outerShdw blurRad="38100" dist="38100" dir="2700000" algn="tl">
                    <a:srgbClr val="000000">
                      <a:alpha val="43137"/>
                    </a:srgbClr>
                  </a:outerShdw>
                </a:effectLst>
                <a:latin typeface="Arial Black" pitchFamily="34" charset="0"/>
                <a:cs typeface="Tahoma" pitchFamily="34" charset="0"/>
              </a:rPr>
              <a:t>energy in the Mediterranean basin</a:t>
            </a:r>
            <a:r>
              <a:rPr lang="en-US" sz="2000" b="1" i="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a:t>
            </a:r>
            <a:endParaRPr lang="es-MX" sz="2000" b="1" i="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endParaRPr>
          </a:p>
        </p:txBody>
      </p:sp>
    </p:spTree>
    <p:extLst>
      <p:ext uri="{BB962C8B-B14F-4D97-AF65-F5344CB8AC3E}">
        <p14:creationId xmlns:p14="http://schemas.microsoft.com/office/powerpoint/2010/main" val="7393953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Administrador\Escritorio\Escritorio Antiguo\RODOLFO\PC\G. N. PROHINAL\Logo PROHINAL definitivo.bmp"/>
          <p:cNvPicPr>
            <a:picLocks noChangeAspect="1" noChangeArrowheads="1"/>
          </p:cNvPicPr>
          <p:nvPr/>
        </p:nvPicPr>
        <p:blipFill>
          <a:blip r:embed="rId2" cstate="print">
            <a:extLst>
              <a:ext uri="{28A0092B-C50C-407E-A947-70E740481C1C}">
                <a14:useLocalDpi xmlns:a14="http://schemas.microsoft.com/office/drawing/2010/main" val="0"/>
              </a:ext>
            </a:extLst>
          </a:blip>
          <a:srcRect l="25381" t="36736" r="29778" b="37943"/>
          <a:stretch>
            <a:fillRect/>
          </a:stretch>
        </p:blipFill>
        <p:spPr bwMode="auto">
          <a:xfrm>
            <a:off x="7429500" y="214313"/>
            <a:ext cx="15621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3" descr="C:\Documents and Settings\Administrador\Escritorio\Energía SOLAR\Logotipo JVR.bmp"/>
          <p:cNvPicPr>
            <a:picLocks noChangeAspect="1" noChangeArrowheads="1"/>
          </p:cNvPicPr>
          <p:nvPr/>
        </p:nvPicPr>
        <p:blipFill>
          <a:blip r:embed="rId3">
            <a:extLst>
              <a:ext uri="{28A0092B-C50C-407E-A947-70E740481C1C}">
                <a14:useLocalDpi xmlns:a14="http://schemas.microsoft.com/office/drawing/2010/main" val="0"/>
              </a:ext>
            </a:extLst>
          </a:blip>
          <a:srcRect l="14677" r="16341" b="15466"/>
          <a:stretch>
            <a:fillRect/>
          </a:stretch>
        </p:blipFill>
        <p:spPr bwMode="auto">
          <a:xfrm>
            <a:off x="0" y="0"/>
            <a:ext cx="1357313"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3 Rectángulo redondeado"/>
          <p:cNvSpPr/>
          <p:nvPr/>
        </p:nvSpPr>
        <p:spPr>
          <a:xfrm>
            <a:off x="2714625" y="142875"/>
            <a:ext cx="4071938" cy="50006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2800" dirty="0" smtClean="0">
                <a:effectLst>
                  <a:outerShdw blurRad="38100" dist="38100" dir="2700000" algn="tl">
                    <a:srgbClr val="000000">
                      <a:alpha val="43137"/>
                    </a:srgbClr>
                  </a:outerShdw>
                </a:effectLst>
              </a:rPr>
              <a:t>EXECUTIVE SUMMARY</a:t>
            </a:r>
            <a:endParaRPr lang="es-ES" sz="2800" dirty="0">
              <a:effectLst>
                <a:outerShdw blurRad="38100" dist="38100" dir="2700000" algn="tl">
                  <a:srgbClr val="000000">
                    <a:alpha val="43137"/>
                  </a:srgbClr>
                </a:outerShdw>
              </a:effectLst>
            </a:endParaRPr>
          </a:p>
        </p:txBody>
      </p:sp>
      <p:sp>
        <p:nvSpPr>
          <p:cNvPr id="5" name="4 Rectángulo"/>
          <p:cNvSpPr/>
          <p:nvPr/>
        </p:nvSpPr>
        <p:spPr>
          <a:xfrm>
            <a:off x="755576" y="1268760"/>
            <a:ext cx="7858125" cy="5078314"/>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just" eaLnBrk="1" fontAlgn="auto" hangingPunct="1">
              <a:spcBef>
                <a:spcPts val="0"/>
              </a:spcBef>
              <a:spcAft>
                <a:spcPts val="0"/>
              </a:spcAft>
              <a:defRPr/>
            </a:pPr>
            <a:r>
              <a:rPr lang="es-ES" b="1" i="1" dirty="0">
                <a:solidFill>
                  <a:srgbClr val="0070C0"/>
                </a:solidFill>
                <a:latin typeface="Arial Black" pitchFamily="34" charset="0"/>
                <a:cs typeface="Tahoma" pitchFamily="34" charset="0"/>
              </a:rPr>
              <a:t>	</a:t>
            </a:r>
            <a:r>
              <a:rPr lang="es-ES" b="1" i="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rPr>
              <a:t>THE TECHNOLOGY</a:t>
            </a:r>
          </a:p>
          <a:p>
            <a:pPr algn="just" eaLnBrk="1" fontAlgn="auto" hangingPunct="1">
              <a:spcBef>
                <a:spcPts val="0"/>
              </a:spcBef>
              <a:spcAft>
                <a:spcPts val="0"/>
              </a:spcAft>
              <a:defRPr/>
            </a:pPr>
            <a:endParaRPr lang="es-ES" b="1" i="1" u="sng" dirty="0" smtClean="0">
              <a:solidFill>
                <a:srgbClr val="0070C0"/>
              </a:solidFill>
              <a:effectLst>
                <a:outerShdw blurRad="38100" dist="38100" dir="2700000" algn="tl">
                  <a:srgbClr val="000000">
                    <a:alpha val="43137"/>
                  </a:srgbClr>
                </a:outerShdw>
              </a:effectLst>
              <a:latin typeface="Arial Black" pitchFamily="34" charset="0"/>
              <a:cs typeface="Tahoma" pitchFamily="34" charset="0"/>
            </a:endParaRPr>
          </a:p>
          <a:p>
            <a:pPr algn="just">
              <a:defRPr/>
            </a:pPr>
            <a:r>
              <a:rPr lang="en-US" sz="1600" b="1" i="1" dirty="0" smtClean="0">
                <a:solidFill>
                  <a:srgbClr val="0070C0"/>
                </a:solidFill>
                <a:latin typeface="Arial Black" pitchFamily="34" charset="0"/>
                <a:cs typeface="Tahoma" pitchFamily="34" charset="0"/>
              </a:rPr>
              <a:t>	The </a:t>
            </a:r>
            <a:r>
              <a:rPr lang="en-US" sz="1600" b="1" i="1" dirty="0">
                <a:solidFill>
                  <a:srgbClr val="0070C0"/>
                </a:solidFill>
                <a:latin typeface="Arial Black" pitchFamily="34" charset="0"/>
                <a:cs typeface="Tahoma" pitchFamily="34" charset="0"/>
              </a:rPr>
              <a:t>need for energy consumption by man and </a:t>
            </a:r>
            <a:r>
              <a:rPr lang="en-US" sz="1600" b="1" i="1" dirty="0" smtClean="0">
                <a:solidFill>
                  <a:srgbClr val="0070C0"/>
                </a:solidFill>
                <a:latin typeface="Arial Black" pitchFamily="34" charset="0"/>
                <a:cs typeface="Tahoma" pitchFamily="34" charset="0"/>
              </a:rPr>
              <a:t>its </a:t>
            </a:r>
            <a:r>
              <a:rPr lang="en-US" sz="1600" b="1" i="1" dirty="0">
                <a:solidFill>
                  <a:srgbClr val="0070C0"/>
                </a:solidFill>
                <a:latin typeface="Arial Black" pitchFamily="34" charset="0"/>
                <a:cs typeface="Tahoma" pitchFamily="34" charset="0"/>
              </a:rPr>
              <a:t>increase is a reality to which we must respond promptly </a:t>
            </a:r>
            <a:r>
              <a:rPr lang="en-US" sz="1600" b="1" i="1" dirty="0" smtClean="0">
                <a:solidFill>
                  <a:srgbClr val="0070C0"/>
                </a:solidFill>
                <a:latin typeface="Arial Black" pitchFamily="34" charset="0"/>
                <a:cs typeface="Tahoma" pitchFamily="34" charset="0"/>
              </a:rPr>
              <a:t>with </a:t>
            </a:r>
            <a:r>
              <a:rPr lang="en-US" sz="1600" b="1" i="1" dirty="0">
                <a:solidFill>
                  <a:srgbClr val="0070C0"/>
                </a:solidFill>
                <a:latin typeface="Arial Black" pitchFamily="34" charset="0"/>
                <a:cs typeface="Tahoma" pitchFamily="34" charset="0"/>
              </a:rPr>
              <a:t>clean technologies </a:t>
            </a:r>
            <a:r>
              <a:rPr lang="en-US" sz="1600" b="1" i="1" dirty="0" smtClean="0">
                <a:solidFill>
                  <a:srgbClr val="0070C0"/>
                </a:solidFill>
                <a:latin typeface="Arial Black" pitchFamily="34" charset="0"/>
                <a:cs typeface="Tahoma" pitchFamily="34" charset="0"/>
              </a:rPr>
              <a:t>like the </a:t>
            </a:r>
            <a:r>
              <a:rPr lang="en-US" sz="1600" b="1" i="1" dirty="0">
                <a:solidFill>
                  <a:srgbClr val="0070C0"/>
                </a:solidFill>
                <a:latin typeface="Arial Black" pitchFamily="34" charset="0"/>
                <a:cs typeface="Tahoma" pitchFamily="34" charset="0"/>
              </a:rPr>
              <a:t>JVR turbine. In </a:t>
            </a:r>
            <a:r>
              <a:rPr lang="en-US" sz="1600" b="1" i="1" dirty="0" smtClean="0">
                <a:solidFill>
                  <a:srgbClr val="0070C0"/>
                </a:solidFill>
                <a:latin typeface="Arial Black" pitchFamily="34" charset="0"/>
                <a:cs typeface="Tahoma" pitchFamily="34" charset="0"/>
              </a:rPr>
              <a:t>Spain we </a:t>
            </a:r>
            <a:r>
              <a:rPr lang="en-US" sz="1600" b="1" i="1" dirty="0">
                <a:solidFill>
                  <a:srgbClr val="0070C0"/>
                </a:solidFill>
                <a:latin typeface="Arial Black" pitchFamily="34" charset="0"/>
                <a:cs typeface="Tahoma" pitchFamily="34" charset="0"/>
              </a:rPr>
              <a:t>only produce 30% of the energy we consume</a:t>
            </a:r>
            <a:r>
              <a:rPr lang="en-US" sz="1600" b="1" i="1" dirty="0" smtClean="0">
                <a:solidFill>
                  <a:srgbClr val="0070C0"/>
                </a:solidFill>
                <a:latin typeface="Arial Black" pitchFamily="34" charset="0"/>
                <a:cs typeface="Tahoma" pitchFamily="34" charset="0"/>
              </a:rPr>
              <a:t>.</a:t>
            </a:r>
          </a:p>
          <a:p>
            <a:pPr algn="just">
              <a:defRPr/>
            </a:pPr>
            <a:r>
              <a:rPr lang="en-US" sz="1600" b="1" i="1" dirty="0">
                <a:solidFill>
                  <a:srgbClr val="0070C0"/>
                </a:solidFill>
                <a:latin typeface="Arial Black" pitchFamily="34" charset="0"/>
                <a:cs typeface="Tahoma" pitchFamily="34" charset="0"/>
              </a:rPr>
              <a:t>	</a:t>
            </a:r>
            <a:r>
              <a:rPr lang="en-US" sz="1600" b="1" i="1" dirty="0" smtClean="0">
                <a:solidFill>
                  <a:srgbClr val="0070C0"/>
                </a:solidFill>
                <a:latin typeface="Arial Black" pitchFamily="34" charset="0"/>
                <a:cs typeface="Tahoma" pitchFamily="34" charset="0"/>
              </a:rPr>
              <a:t> </a:t>
            </a:r>
            <a:r>
              <a:rPr lang="en-US" sz="1600" b="1" i="1" dirty="0">
                <a:solidFill>
                  <a:srgbClr val="0070C0"/>
                </a:solidFill>
                <a:latin typeface="Arial Black" pitchFamily="34" charset="0"/>
                <a:cs typeface="Tahoma" pitchFamily="34" charset="0"/>
              </a:rPr>
              <a:t>With this new technology we </a:t>
            </a:r>
            <a:r>
              <a:rPr lang="en-US" sz="1600" b="1" i="1" dirty="0" smtClean="0">
                <a:solidFill>
                  <a:srgbClr val="0070C0"/>
                </a:solidFill>
                <a:latin typeface="Arial Black" pitchFamily="34" charset="0"/>
                <a:cs typeface="Tahoma" pitchFamily="34" charset="0"/>
              </a:rPr>
              <a:t>will be </a:t>
            </a:r>
            <a:r>
              <a:rPr lang="en-US" sz="1600" b="1" i="1" dirty="0">
                <a:solidFill>
                  <a:srgbClr val="0070C0"/>
                </a:solidFill>
                <a:latin typeface="Arial Black" pitchFamily="34" charset="0"/>
                <a:cs typeface="Tahoma" pitchFamily="34" charset="0"/>
              </a:rPr>
              <a:t>able to get a 3.5 times increase in energy production </a:t>
            </a:r>
            <a:r>
              <a:rPr lang="en-US" sz="1600" b="1" i="1" dirty="0">
                <a:solidFill>
                  <a:srgbClr val="FF0000"/>
                </a:solidFill>
                <a:latin typeface="Arial Black" pitchFamily="34" charset="0"/>
                <a:cs typeface="Tahoma" pitchFamily="34" charset="0"/>
              </a:rPr>
              <a:t>compared to </a:t>
            </a:r>
            <a:r>
              <a:rPr lang="en-US" sz="1600" b="1" i="1" dirty="0" smtClean="0">
                <a:solidFill>
                  <a:srgbClr val="FF0000"/>
                </a:solidFill>
                <a:latin typeface="Arial Black" pitchFamily="34" charset="0"/>
                <a:cs typeface="Tahoma" pitchFamily="34" charset="0"/>
              </a:rPr>
              <a:t>the </a:t>
            </a:r>
            <a:r>
              <a:rPr lang="en-US" sz="1600" b="1" i="1" dirty="0">
                <a:solidFill>
                  <a:srgbClr val="FF0000"/>
                </a:solidFill>
                <a:latin typeface="Arial Black" pitchFamily="34" charset="0"/>
                <a:cs typeface="Tahoma" pitchFamily="34" charset="0"/>
              </a:rPr>
              <a:t>used </a:t>
            </a:r>
            <a:r>
              <a:rPr lang="en-US" sz="1600" b="1" i="1" dirty="0">
                <a:solidFill>
                  <a:srgbClr val="0070C0"/>
                </a:solidFill>
                <a:latin typeface="Arial Black" pitchFamily="34" charset="0"/>
                <a:cs typeface="Tahoma" pitchFamily="34" charset="0"/>
              </a:rPr>
              <a:t>nowadays</a:t>
            </a:r>
            <a:r>
              <a:rPr lang="en-US" sz="1600" b="1" i="1" dirty="0" smtClean="0">
                <a:solidFill>
                  <a:srgbClr val="0070C0"/>
                </a:solidFill>
                <a:latin typeface="Arial Black" pitchFamily="34" charset="0"/>
                <a:cs typeface="Tahoma" pitchFamily="34" charset="0"/>
              </a:rPr>
              <a:t> (solar parables with </a:t>
            </a:r>
            <a:r>
              <a:rPr lang="en-US" sz="1600" b="1" i="1" dirty="0" err="1" smtClean="0">
                <a:solidFill>
                  <a:srgbClr val="0070C0"/>
                </a:solidFill>
                <a:latin typeface="Arial Black" pitchFamily="34" charset="0"/>
                <a:cs typeface="Tahoma" pitchFamily="34" charset="0"/>
              </a:rPr>
              <a:t>Stirling</a:t>
            </a:r>
            <a:r>
              <a:rPr lang="en-US" sz="1600" b="1" i="1" dirty="0" smtClean="0">
                <a:solidFill>
                  <a:srgbClr val="0070C0"/>
                </a:solidFill>
                <a:latin typeface="Arial Black" pitchFamily="34" charset="0"/>
                <a:cs typeface="Tahoma" pitchFamily="34" charset="0"/>
              </a:rPr>
              <a:t> </a:t>
            </a:r>
            <a:r>
              <a:rPr lang="en-US" sz="1600" b="1" i="1" dirty="0">
                <a:solidFill>
                  <a:srgbClr val="0070C0"/>
                </a:solidFill>
                <a:latin typeface="Arial Black" pitchFamily="34" charset="0"/>
                <a:cs typeface="Tahoma" pitchFamily="34" charset="0"/>
              </a:rPr>
              <a:t>engines </a:t>
            </a:r>
            <a:r>
              <a:rPr lang="en-US" sz="1600" b="1" i="1" dirty="0" smtClean="0">
                <a:solidFill>
                  <a:srgbClr val="0070C0"/>
                </a:solidFill>
                <a:latin typeface="Arial Black" pitchFamily="34" charset="0"/>
                <a:cs typeface="Tahoma" pitchFamily="34" charset="0"/>
              </a:rPr>
              <a:t>and </a:t>
            </a:r>
            <a:r>
              <a:rPr lang="en-US" sz="1600" b="1" i="1" dirty="0" smtClean="0">
                <a:solidFill>
                  <a:srgbClr val="FF0000"/>
                </a:solidFill>
                <a:latin typeface="Arial Black" pitchFamily="34" charset="0"/>
                <a:cs typeface="Tahoma" pitchFamily="34" charset="0"/>
              </a:rPr>
              <a:t>thermo-solar </a:t>
            </a:r>
            <a:r>
              <a:rPr lang="en-US" sz="1600" b="1" i="1" dirty="0" smtClean="0">
                <a:solidFill>
                  <a:srgbClr val="0070C0"/>
                </a:solidFill>
                <a:latin typeface="Arial Black" pitchFamily="34" charset="0"/>
                <a:cs typeface="Tahoma" pitchFamily="34" charset="0"/>
              </a:rPr>
              <a:t>Towers)</a:t>
            </a:r>
            <a:r>
              <a:rPr lang="en-US" sz="1600" b="1" i="1" dirty="0">
                <a:solidFill>
                  <a:srgbClr val="0070C0"/>
                </a:solidFill>
                <a:latin typeface="Arial Black" pitchFamily="34" charset="0"/>
                <a:cs typeface="Tahoma" pitchFamily="34" charset="0"/>
              </a:rPr>
              <a:t>, with the same investment, so we </a:t>
            </a:r>
            <a:r>
              <a:rPr lang="en-US" sz="1600" b="1" i="1" dirty="0" smtClean="0">
                <a:solidFill>
                  <a:srgbClr val="0070C0"/>
                </a:solidFill>
                <a:latin typeface="Arial Black" pitchFamily="34" charset="0"/>
                <a:cs typeface="Tahoma" pitchFamily="34" charset="0"/>
              </a:rPr>
              <a:t>get </a:t>
            </a:r>
            <a:r>
              <a:rPr lang="en-US" sz="1600" b="1" i="1" dirty="0">
                <a:solidFill>
                  <a:srgbClr val="0070C0"/>
                </a:solidFill>
                <a:latin typeface="Arial Black" pitchFamily="34" charset="0"/>
                <a:cs typeface="Tahoma" pitchFamily="34" charset="0"/>
              </a:rPr>
              <a:t>a </a:t>
            </a:r>
            <a:r>
              <a:rPr lang="en-US" sz="1600" b="1" i="1" dirty="0" smtClean="0">
                <a:solidFill>
                  <a:srgbClr val="0070C0"/>
                </a:solidFill>
                <a:latin typeface="Arial Black" pitchFamily="34" charset="0"/>
                <a:cs typeface="Tahoma" pitchFamily="34" charset="0"/>
              </a:rPr>
              <a:t>much greater efficiency </a:t>
            </a:r>
            <a:r>
              <a:rPr lang="en-US" sz="1600" b="1" i="1" dirty="0">
                <a:solidFill>
                  <a:srgbClr val="0070C0"/>
                </a:solidFill>
                <a:latin typeface="Arial Black" pitchFamily="34" charset="0"/>
                <a:cs typeface="Tahoma" pitchFamily="34" charset="0"/>
              </a:rPr>
              <a:t>for the same investment. </a:t>
            </a:r>
            <a:endParaRPr lang="en-US" sz="1600" b="1" i="1" dirty="0" smtClean="0">
              <a:solidFill>
                <a:srgbClr val="0070C0"/>
              </a:solidFill>
              <a:latin typeface="Arial Black" pitchFamily="34" charset="0"/>
              <a:cs typeface="Tahoma" pitchFamily="34" charset="0"/>
            </a:endParaRPr>
          </a:p>
          <a:p>
            <a:pPr algn="just">
              <a:defRPr/>
            </a:pPr>
            <a:r>
              <a:rPr lang="en-US" sz="1600" b="1" i="1" dirty="0" smtClean="0">
                <a:solidFill>
                  <a:srgbClr val="0070C0"/>
                </a:solidFill>
                <a:latin typeface="Arial Black" pitchFamily="34" charset="0"/>
                <a:cs typeface="Tahoma" pitchFamily="34" charset="0"/>
              </a:rPr>
              <a:t>	JVR </a:t>
            </a:r>
            <a:r>
              <a:rPr lang="en-US" sz="1600" b="1" i="1" dirty="0">
                <a:solidFill>
                  <a:srgbClr val="0070C0"/>
                </a:solidFill>
                <a:latin typeface="Arial Black" pitchFamily="34" charset="0"/>
                <a:cs typeface="Tahoma" pitchFamily="34" charset="0"/>
              </a:rPr>
              <a:t>technology is also capable of generating, desalinate and purify large quantities of water, </a:t>
            </a:r>
            <a:r>
              <a:rPr lang="en-US" sz="1600" b="1" i="1" dirty="0" smtClean="0">
                <a:solidFill>
                  <a:srgbClr val="0070C0"/>
                </a:solidFill>
                <a:latin typeface="Arial Black" pitchFamily="34" charset="0"/>
                <a:cs typeface="Tahoma" pitchFamily="34" charset="0"/>
              </a:rPr>
              <a:t>a very </a:t>
            </a:r>
            <a:r>
              <a:rPr lang="en-US" sz="1600" b="1" i="1" dirty="0">
                <a:solidFill>
                  <a:srgbClr val="0070C0"/>
                </a:solidFill>
                <a:latin typeface="Arial Black" pitchFamily="34" charset="0"/>
                <a:cs typeface="Tahoma" pitchFamily="34" charset="0"/>
              </a:rPr>
              <a:t>important issue in countries where water is scarce.</a:t>
            </a:r>
          </a:p>
          <a:p>
            <a:pPr algn="just">
              <a:defRPr/>
            </a:pPr>
            <a:r>
              <a:rPr lang="en-US" sz="1600" b="1" i="1" dirty="0" smtClean="0">
                <a:solidFill>
                  <a:srgbClr val="0070C0"/>
                </a:solidFill>
                <a:latin typeface="Arial Black" pitchFamily="34" charset="0"/>
                <a:cs typeface="Tahoma" pitchFamily="34" charset="0"/>
              </a:rPr>
              <a:t>	All </a:t>
            </a:r>
            <a:r>
              <a:rPr lang="en-US" sz="1600" b="1" i="1" dirty="0">
                <a:solidFill>
                  <a:srgbClr val="0070C0"/>
                </a:solidFill>
                <a:latin typeface="Arial Black" pitchFamily="34" charset="0"/>
                <a:cs typeface="Tahoma" pitchFamily="34" charset="0"/>
              </a:rPr>
              <a:t>JVR technology patents are some already granted and </a:t>
            </a:r>
            <a:r>
              <a:rPr lang="en-US" sz="1600" b="1" i="1" dirty="0">
                <a:solidFill>
                  <a:srgbClr val="FF0000"/>
                </a:solidFill>
                <a:latin typeface="Arial Black" pitchFamily="34" charset="0"/>
                <a:cs typeface="Tahoma" pitchFamily="34" charset="0"/>
              </a:rPr>
              <a:t>others pending </a:t>
            </a:r>
            <a:r>
              <a:rPr lang="en-US" sz="1600" b="1" i="1" dirty="0" smtClean="0">
                <a:solidFill>
                  <a:srgbClr val="FF0000"/>
                </a:solidFill>
                <a:latin typeface="Arial Black" pitchFamily="34" charset="0"/>
                <a:cs typeface="Tahoma" pitchFamily="34" charset="0"/>
              </a:rPr>
              <a:t>of the </a:t>
            </a:r>
            <a:r>
              <a:rPr lang="en-US" sz="1600" b="1" i="1" dirty="0">
                <a:solidFill>
                  <a:srgbClr val="FF0000"/>
                </a:solidFill>
                <a:latin typeface="Arial Black" pitchFamily="34" charset="0"/>
                <a:cs typeface="Tahoma" pitchFamily="34" charset="0"/>
              </a:rPr>
              <a:t>deadline for the grant.</a:t>
            </a:r>
          </a:p>
          <a:p>
            <a:pPr algn="just">
              <a:defRPr/>
            </a:pPr>
            <a:r>
              <a:rPr lang="en-US" sz="1600" b="1" i="1" dirty="0" smtClean="0">
                <a:solidFill>
                  <a:srgbClr val="0070C0"/>
                </a:solidFill>
                <a:latin typeface="Arial Black" pitchFamily="34" charset="0"/>
                <a:cs typeface="Tahoma" pitchFamily="34" charset="0"/>
              </a:rPr>
              <a:t>	This </a:t>
            </a:r>
            <a:r>
              <a:rPr lang="en-US" sz="1600" b="1" i="1" dirty="0">
                <a:solidFill>
                  <a:srgbClr val="0070C0"/>
                </a:solidFill>
                <a:latin typeface="Arial Black" pitchFamily="34" charset="0"/>
                <a:cs typeface="Tahoma" pitchFamily="34" charset="0"/>
              </a:rPr>
              <a:t>technology is able to </a:t>
            </a:r>
            <a:r>
              <a:rPr lang="en-US" sz="1600" b="1" i="1" dirty="0" smtClean="0">
                <a:solidFill>
                  <a:srgbClr val="FF0000"/>
                </a:solidFill>
                <a:latin typeface="Arial Black" pitchFamily="34" charset="0"/>
                <a:cs typeface="Tahoma" pitchFamily="34" charset="0"/>
              </a:rPr>
              <a:t>supply</a:t>
            </a:r>
            <a:r>
              <a:rPr lang="en-US" sz="1600" b="1" i="1" dirty="0" smtClean="0">
                <a:solidFill>
                  <a:srgbClr val="0070C0"/>
                </a:solidFill>
                <a:latin typeface="Arial Black" pitchFamily="34" charset="0"/>
                <a:cs typeface="Tahoma" pitchFamily="34" charset="0"/>
              </a:rPr>
              <a:t> </a:t>
            </a:r>
            <a:r>
              <a:rPr lang="en-US" sz="1600" b="1" i="1" dirty="0">
                <a:solidFill>
                  <a:srgbClr val="0070C0"/>
                </a:solidFill>
                <a:latin typeface="Arial Black" pitchFamily="34" charset="0"/>
                <a:cs typeface="Tahoma" pitchFamily="34" charset="0"/>
              </a:rPr>
              <a:t>this great need </a:t>
            </a:r>
            <a:r>
              <a:rPr lang="en-US" sz="1600" b="1" i="1" dirty="0" smtClean="0">
                <a:solidFill>
                  <a:srgbClr val="0070C0"/>
                </a:solidFill>
                <a:latin typeface="Arial Black" pitchFamily="34" charset="0"/>
                <a:cs typeface="Tahoma" pitchFamily="34" charset="0"/>
              </a:rPr>
              <a:t>of energy </a:t>
            </a:r>
            <a:r>
              <a:rPr lang="en-US" sz="1600" b="1" i="1" dirty="0">
                <a:solidFill>
                  <a:srgbClr val="0070C0"/>
                </a:solidFill>
                <a:latin typeface="Arial Black" pitchFamily="34" charset="0"/>
                <a:cs typeface="Tahoma" pitchFamily="34" charset="0"/>
              </a:rPr>
              <a:t>and contribute greatly </a:t>
            </a:r>
            <a:r>
              <a:rPr lang="en-US" sz="1600" b="1" i="1" dirty="0" smtClean="0">
                <a:solidFill>
                  <a:srgbClr val="0070C0"/>
                </a:solidFill>
                <a:latin typeface="Arial Black" pitchFamily="34" charset="0"/>
                <a:cs typeface="Tahoma" pitchFamily="34" charset="0"/>
              </a:rPr>
              <a:t>to </a:t>
            </a:r>
            <a:r>
              <a:rPr lang="en-US" sz="1600" b="1" i="1" dirty="0" smtClean="0">
                <a:solidFill>
                  <a:srgbClr val="FF0000"/>
                </a:solidFill>
                <a:latin typeface="Arial Black" pitchFamily="34" charset="0"/>
                <a:cs typeface="Tahoma" pitchFamily="34" charset="0"/>
              </a:rPr>
              <a:t>supply</a:t>
            </a:r>
            <a:r>
              <a:rPr lang="en-US" sz="1600" b="1" i="1" dirty="0" smtClean="0">
                <a:solidFill>
                  <a:srgbClr val="0070C0"/>
                </a:solidFill>
                <a:latin typeface="Arial Black" pitchFamily="34" charset="0"/>
                <a:cs typeface="Tahoma" pitchFamily="34" charset="0"/>
              </a:rPr>
              <a:t> </a:t>
            </a:r>
            <a:r>
              <a:rPr lang="en-US" sz="1600" b="1" i="1" dirty="0">
                <a:solidFill>
                  <a:srgbClr val="0070C0"/>
                </a:solidFill>
                <a:latin typeface="Arial Black" pitchFamily="34" charset="0"/>
                <a:cs typeface="Tahoma" pitchFamily="34" charset="0"/>
              </a:rPr>
              <a:t>the needs of water that </a:t>
            </a:r>
            <a:r>
              <a:rPr lang="en-US" sz="1600" b="1" i="1" dirty="0" smtClean="0">
                <a:solidFill>
                  <a:srgbClr val="0070C0"/>
                </a:solidFill>
                <a:latin typeface="Arial Black" pitchFamily="34" charset="0"/>
                <a:cs typeface="Tahoma" pitchFamily="34" charset="0"/>
              </a:rPr>
              <a:t>certain countries can have. </a:t>
            </a:r>
          </a:p>
          <a:p>
            <a:pPr algn="just">
              <a:defRPr/>
            </a:pPr>
            <a:endParaRPr lang="es-ES" sz="1600" b="1" i="1" dirty="0">
              <a:solidFill>
                <a:srgbClr val="0070C0"/>
              </a:solidFill>
              <a:latin typeface="Arial Black" pitchFamily="34" charset="0"/>
              <a:cs typeface="Tahoma" pitchFamily="34" charset="0"/>
            </a:endParaRPr>
          </a:p>
        </p:txBody>
      </p:sp>
    </p:spTree>
    <p:extLst>
      <p:ext uri="{BB962C8B-B14F-4D97-AF65-F5344CB8AC3E}">
        <p14:creationId xmlns:p14="http://schemas.microsoft.com/office/powerpoint/2010/main" val="1257091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C:\Documents and Settings\Administrador\Escritorio\Energía SOLAR\Logotipo JVR.bmp"/>
          <p:cNvPicPr>
            <a:picLocks noChangeAspect="1" noChangeArrowheads="1"/>
          </p:cNvPicPr>
          <p:nvPr/>
        </p:nvPicPr>
        <p:blipFill>
          <a:blip r:embed="rId2">
            <a:extLst>
              <a:ext uri="{28A0092B-C50C-407E-A947-70E740481C1C}">
                <a14:useLocalDpi xmlns:a14="http://schemas.microsoft.com/office/drawing/2010/main" val="0"/>
              </a:ext>
            </a:extLst>
          </a:blip>
          <a:srcRect l="14677" r="16341" b="15466"/>
          <a:stretch>
            <a:fillRect/>
          </a:stretch>
        </p:blipFill>
        <p:spPr bwMode="auto">
          <a:xfrm>
            <a:off x="2428875" y="1143000"/>
            <a:ext cx="3929063" cy="392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2" descr="C:\Documents and Settings\Administrador\Escritorio\Escritorio Antiguo\RODOLFO\PC\G. N. PROHINAL\Logo PROHINAL definitivo.bmp"/>
          <p:cNvPicPr>
            <a:picLocks noChangeAspect="1" noChangeArrowheads="1"/>
          </p:cNvPicPr>
          <p:nvPr/>
        </p:nvPicPr>
        <p:blipFill>
          <a:blip r:embed="rId3">
            <a:extLst>
              <a:ext uri="{28A0092B-C50C-407E-A947-70E740481C1C}">
                <a14:useLocalDpi xmlns:a14="http://schemas.microsoft.com/office/drawing/2010/main" val="0"/>
              </a:ext>
            </a:extLst>
          </a:blip>
          <a:srcRect l="25381" t="36736" r="29778" b="37943"/>
          <a:stretch>
            <a:fillRect/>
          </a:stretch>
        </p:blipFill>
        <p:spPr bwMode="auto">
          <a:xfrm>
            <a:off x="3328988" y="5214938"/>
            <a:ext cx="2255837" cy="92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Rectángulo redondeado"/>
          <p:cNvSpPr/>
          <p:nvPr/>
        </p:nvSpPr>
        <p:spPr>
          <a:xfrm>
            <a:off x="1527175" y="214313"/>
            <a:ext cx="5786438" cy="6429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4000" b="1" dirty="0" smtClean="0">
                <a:solidFill>
                  <a:schemeClr val="bg1"/>
                </a:solidFill>
                <a:effectLst>
                  <a:outerShdw blurRad="38100" dist="38100" dir="2700000" algn="tl">
                    <a:srgbClr val="000000">
                      <a:alpha val="43137"/>
                    </a:srgbClr>
                  </a:outerShdw>
                </a:effectLst>
              </a:rPr>
              <a:t>INSTALLATION</a:t>
            </a:r>
            <a:r>
              <a:rPr lang="es-ES" sz="4000" b="1" dirty="0" smtClean="0">
                <a:effectLst>
                  <a:outerShdw blurRad="38100" dist="38100" dir="2700000" algn="tl">
                    <a:srgbClr val="000000">
                      <a:alpha val="43137"/>
                    </a:srgbClr>
                  </a:outerShdw>
                </a:effectLst>
              </a:rPr>
              <a:t> COSTS</a:t>
            </a:r>
            <a:endParaRPr lang="es-ES" sz="4000" b="1" dirty="0">
              <a:effectLst>
                <a:outerShdw blurRad="38100" dist="38100" dir="2700000" algn="tl">
                  <a:srgbClr val="000000">
                    <a:alpha val="43137"/>
                  </a:srgbClr>
                </a:outerShdw>
              </a:effectLst>
            </a:endParaRPr>
          </a:p>
        </p:txBody>
      </p:sp>
      <p:sp>
        <p:nvSpPr>
          <p:cNvPr id="27653" name="6 Marcador de número de diapositiva"/>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5BE6418-C9BB-406B-967D-704DE5D52D3E}" type="slidenum">
              <a:rPr lang="es-ES" sz="1200">
                <a:solidFill>
                  <a:srgbClr val="898989"/>
                </a:solidFill>
              </a:rPr>
              <a:pPr>
                <a:spcBef>
                  <a:spcPct val="0"/>
                </a:spcBef>
                <a:buFontTx/>
                <a:buNone/>
              </a:pPr>
              <a:t>55</a:t>
            </a:fld>
            <a:endParaRPr lang="es-ES" sz="1200">
              <a:solidFill>
                <a:srgbClr val="898989"/>
              </a:solidFill>
            </a:endParaRPr>
          </a:p>
        </p:txBody>
      </p:sp>
    </p:spTree>
    <p:extLst>
      <p:ext uri="{BB962C8B-B14F-4D97-AF65-F5344CB8AC3E}">
        <p14:creationId xmlns:p14="http://schemas.microsoft.com/office/powerpoint/2010/main" val="26043806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151" name="Group 215"/>
          <p:cNvGraphicFramePr>
            <a:graphicFrameLocks noGrp="1"/>
          </p:cNvGraphicFramePr>
          <p:nvPr>
            <p:extLst>
              <p:ext uri="{D42A27DB-BD31-4B8C-83A1-F6EECF244321}">
                <p14:modId xmlns:p14="http://schemas.microsoft.com/office/powerpoint/2010/main" val="4037483015"/>
              </p:ext>
            </p:extLst>
          </p:nvPr>
        </p:nvGraphicFramePr>
        <p:xfrm>
          <a:off x="357188" y="214313"/>
          <a:ext cx="8356600" cy="6466243"/>
        </p:xfrm>
        <a:graphic>
          <a:graphicData uri="http://schemas.openxmlformats.org/drawingml/2006/table">
            <a:tbl>
              <a:tblPr/>
              <a:tblGrid>
                <a:gridCol w="1620837"/>
                <a:gridCol w="234950"/>
                <a:gridCol w="833438"/>
                <a:gridCol w="1577975"/>
                <a:gridCol w="1935162"/>
                <a:gridCol w="1327150"/>
                <a:gridCol w="827088"/>
              </a:tblGrid>
              <a:tr h="274293">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FFFFFF"/>
                          </a:solidFill>
                          <a:effectLst/>
                          <a:latin typeface="Calibri" panose="020F0502020204030204" pitchFamily="34" charset="0"/>
                        </a:rPr>
                        <a:t>  1 </a:t>
                      </a:r>
                      <a:r>
                        <a:rPr kumimoji="0" lang="es-ES" sz="1200" b="1" i="0" u="none" strike="noStrike" cap="none" normalizeH="0" baseline="0" dirty="0" err="1" smtClean="0">
                          <a:ln>
                            <a:noFill/>
                          </a:ln>
                          <a:solidFill>
                            <a:srgbClr val="FFFFFF"/>
                          </a:solidFill>
                          <a:effectLst/>
                          <a:latin typeface="Calibri" panose="020F0502020204030204" pitchFamily="34" charset="0"/>
                        </a:rPr>
                        <a:t>Mw</a:t>
                      </a:r>
                      <a:r>
                        <a:rPr kumimoji="0" lang="es-ES" sz="1200" b="1" i="0" u="none" strike="noStrike" cap="none" normalizeH="0" baseline="0" dirty="0" smtClean="0">
                          <a:ln>
                            <a:noFill/>
                          </a:ln>
                          <a:solidFill>
                            <a:srgbClr val="FFFFFF"/>
                          </a:solidFill>
                          <a:effectLst/>
                          <a:latin typeface="Calibri" panose="020F0502020204030204" pitchFamily="34" charset="0"/>
                        </a:rPr>
                        <a:t> INSTALLATION COST</a:t>
                      </a:r>
                    </a:p>
                  </a:txBody>
                  <a:tcPr marL="0" marR="0" marT="0" marB="0" anchor="b" horzOverflow="overflow">
                    <a:lnL>
                      <a:noFill/>
                    </a:lnL>
                    <a:lnR>
                      <a:noFill/>
                    </a:lnR>
                    <a:lnT>
                      <a:noFill/>
                    </a:lnT>
                    <a:lnB>
                      <a:noFill/>
                    </a:lnB>
                    <a:lnTlToBr>
                      <a:noFill/>
                    </a:lnTlToBr>
                    <a:lnBlToTr>
                      <a:noFill/>
                    </a:lnBlToTr>
                    <a:solidFill>
                      <a:srgbClr val="000000"/>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Calibri" panose="020F0502020204030204" pitchFamily="34" charset="0"/>
                      </a:endParaRP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365724">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000000"/>
                          </a:solidFill>
                          <a:effectLst/>
                          <a:latin typeface="Calibri" panose="020F0502020204030204" pitchFamily="34" charset="0"/>
                        </a:rPr>
                        <a:t>Product</a:t>
                      </a:r>
                      <a:endParaRPr kumimoji="0" lang="es-ES" sz="1200" b="1"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FFC000"/>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dirty="0" err="1" smtClean="0">
                          <a:ln>
                            <a:noFill/>
                          </a:ln>
                          <a:solidFill>
                            <a:srgbClr val="FF0000"/>
                          </a:solidFill>
                          <a:effectLst/>
                          <a:latin typeface="Calibri" panose="020F0502020204030204" pitchFamily="34" charset="0"/>
                        </a:rPr>
                        <a:t>Powe</a:t>
                      </a:r>
                      <a:r>
                        <a:rPr kumimoji="0" lang="es-ES" sz="1200" b="0" i="0" u="none" strike="noStrike" cap="none" normalizeH="0" baseline="0" dirty="0" err="1" smtClean="0">
                          <a:ln>
                            <a:noFill/>
                          </a:ln>
                          <a:solidFill>
                            <a:srgbClr val="000000"/>
                          </a:solidFill>
                          <a:effectLst/>
                          <a:latin typeface="Calibri" panose="020F0502020204030204" pitchFamily="34" charset="0"/>
                        </a:rPr>
                        <a:t>r</a:t>
                      </a:r>
                      <a:r>
                        <a:rPr kumimoji="0" lang="es-ES" sz="1200" b="0" i="0" u="none" strike="noStrike" cap="none" normalizeH="0" baseline="0" dirty="0" smtClean="0">
                          <a:ln>
                            <a:noFill/>
                          </a:ln>
                          <a:solidFill>
                            <a:srgbClr val="000000"/>
                          </a:solidFill>
                          <a:effectLst/>
                          <a:latin typeface="Calibri" panose="020F0502020204030204" pitchFamily="34" charset="0"/>
                        </a:rPr>
                        <a:t> in  </a:t>
                      </a:r>
                      <a:r>
                        <a:rPr kumimoji="0" lang="es-ES" sz="1200" b="0" i="0" u="none" strike="noStrike" cap="none" normalizeH="0" baseline="0" dirty="0" err="1" smtClean="0">
                          <a:ln>
                            <a:noFill/>
                          </a:ln>
                          <a:solidFill>
                            <a:srgbClr val="000000"/>
                          </a:solidFill>
                          <a:effectLst/>
                          <a:latin typeface="Calibri" panose="020F0502020204030204" pitchFamily="34" charset="0"/>
                        </a:rPr>
                        <a:t>Mw</a:t>
                      </a:r>
                      <a:r>
                        <a:rPr kumimoji="0" lang="es-ES" sz="1200" b="0" i="0" u="none" strike="noStrike" cap="none" normalizeH="0" baseline="0" dirty="0" smtClean="0">
                          <a:ln>
                            <a:noFill/>
                          </a:ln>
                          <a:solidFill>
                            <a:srgbClr val="000000"/>
                          </a:solidFill>
                          <a:effectLst/>
                          <a:latin typeface="Calibri" panose="020F0502020204030204" pitchFamily="34" charset="0"/>
                        </a:rPr>
                        <a:t>/h</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dirty="0" err="1" smtClean="0">
                          <a:ln>
                            <a:noFill/>
                          </a:ln>
                          <a:solidFill>
                            <a:srgbClr val="000000"/>
                          </a:solidFill>
                          <a:effectLst/>
                          <a:latin typeface="Calibri" panose="020F0502020204030204" pitchFamily="34" charset="0"/>
                        </a:rPr>
                        <a:t>Number</a:t>
                      </a:r>
                      <a:r>
                        <a:rPr kumimoji="0" lang="es-ES" sz="1200" b="0" i="0" u="none" strike="noStrike" cap="none" normalizeH="0" baseline="0" dirty="0" smtClean="0">
                          <a:ln>
                            <a:noFill/>
                          </a:ln>
                          <a:solidFill>
                            <a:srgbClr val="000000"/>
                          </a:solidFill>
                          <a:effectLst/>
                          <a:latin typeface="Calibri" panose="020F0502020204030204" pitchFamily="34" charset="0"/>
                        </a:rPr>
                        <a:t> of </a:t>
                      </a:r>
                      <a:r>
                        <a:rPr kumimoji="0" lang="es-ES" sz="1200" b="0" i="0" u="none" strike="noStrike" cap="none" normalizeH="0" baseline="0" dirty="0" err="1" smtClean="0">
                          <a:ln>
                            <a:noFill/>
                          </a:ln>
                          <a:solidFill>
                            <a:srgbClr val="000000"/>
                          </a:solidFill>
                          <a:effectLst/>
                          <a:latin typeface="Calibri" panose="020F0502020204030204" pitchFamily="34" charset="0"/>
                        </a:rPr>
                        <a:t>units</a:t>
                      </a:r>
                      <a:endParaRPr kumimoji="0" lang="es-ES" sz="1200" b="0" i="0" u="none" strike="noStrike" cap="none" normalizeH="0" baseline="0" dirty="0" smtClean="0">
                        <a:ln>
                          <a:noFill/>
                        </a:ln>
                        <a:solidFill>
                          <a:srgbClr val="000000"/>
                        </a:solidFill>
                        <a:effectLst/>
                        <a:latin typeface="Calibri" panose="020F0502020204030204"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FF0000"/>
                          </a:solidFill>
                          <a:effectLst/>
                          <a:latin typeface="Calibri" panose="020F0502020204030204" pitchFamily="34" charset="0"/>
                        </a:rPr>
                        <a:t>PARABLES</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Calibri" panose="020F0502020204030204" pitchFamily="34" charset="0"/>
                        </a:rPr>
                        <a:t>Price/</a:t>
                      </a:r>
                      <a:r>
                        <a:rPr kumimoji="0" lang="es-ES" sz="1200" b="0" i="0" u="none" strike="noStrike" cap="none" normalizeH="0" baseline="0" dirty="0" err="1" smtClean="0">
                          <a:ln>
                            <a:noFill/>
                          </a:ln>
                          <a:solidFill>
                            <a:srgbClr val="000000"/>
                          </a:solidFill>
                          <a:effectLst/>
                          <a:latin typeface="Calibri" panose="020F0502020204030204" pitchFamily="34" charset="0"/>
                        </a:rPr>
                        <a:t>unit</a:t>
                      </a:r>
                      <a:endParaRPr kumimoji="0" lang="es-ES" sz="1200" b="0"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Calibri" panose="020F0502020204030204" pitchFamily="34" charset="0"/>
                        </a:rPr>
                        <a:t>Price </a:t>
                      </a:r>
                      <a:r>
                        <a:rPr kumimoji="0" lang="es-ES" sz="1200" b="0" i="0" u="none" strike="noStrike" cap="none" normalizeH="0" baseline="0" dirty="0" err="1" smtClean="0">
                          <a:ln>
                            <a:noFill/>
                          </a:ln>
                          <a:solidFill>
                            <a:srgbClr val="000000"/>
                          </a:solidFill>
                          <a:effectLst/>
                          <a:latin typeface="Calibri" panose="020F0502020204030204" pitchFamily="34" charset="0"/>
                        </a:rPr>
                        <a:t>installed</a:t>
                      </a:r>
                      <a:r>
                        <a:rPr kumimoji="0" lang="es-ES" sz="1200" b="0" i="0" u="none" strike="noStrike" cap="none" normalizeH="0" baseline="0" dirty="0" smtClean="0">
                          <a:ln>
                            <a:noFill/>
                          </a:ln>
                          <a:solidFill>
                            <a:srgbClr val="000000"/>
                          </a:solidFill>
                          <a:effectLst/>
                          <a:latin typeface="Calibri" panose="020F0502020204030204" pitchFamily="34" charset="0"/>
                        </a:rPr>
                        <a:t> </a:t>
                      </a:r>
                      <a:r>
                        <a:rPr kumimoji="0" lang="es-ES" sz="1200" b="0" i="0" u="none" strike="noStrike" cap="none" normalizeH="0" baseline="0" dirty="0" err="1" smtClean="0">
                          <a:ln>
                            <a:noFill/>
                          </a:ln>
                          <a:solidFill>
                            <a:srgbClr val="000000"/>
                          </a:solidFill>
                          <a:effectLst/>
                          <a:latin typeface="Calibri" panose="020F0502020204030204" pitchFamily="34" charset="0"/>
                        </a:rPr>
                        <a:t>Mw</a:t>
                      </a:r>
                      <a:r>
                        <a:rPr kumimoji="0" lang="es-ES" sz="1200" b="0" i="0" u="none" strike="noStrike" cap="none" normalizeH="0" baseline="0" dirty="0" smtClean="0">
                          <a:ln>
                            <a:noFill/>
                          </a:ln>
                          <a:solidFill>
                            <a:srgbClr val="000000"/>
                          </a:solidFill>
                          <a:effectLst/>
                          <a:latin typeface="Calibri" panose="020F0502020204030204" pitchFamily="34" charset="0"/>
                        </a:rPr>
                        <a:t>/h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365724">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FF0000"/>
                          </a:solidFill>
                          <a:effectLst/>
                          <a:latin typeface="Calibri" panose="020F0502020204030204" pitchFamily="34" charset="0"/>
                        </a:rPr>
                        <a:t>PARABLE</a:t>
                      </a:r>
                    </a:p>
                  </a:txBody>
                  <a:tcPr marL="0" marR="0" marT="0"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BFBFBF"/>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1</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67</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                                                      30.000,00 €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                       2.010.000,00 €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74293">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213339">
                <a:tc gridSpan="4">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FFFFFF"/>
                          </a:solidFill>
                          <a:effectLst/>
                          <a:latin typeface="Calibri" panose="020F0502020204030204" pitchFamily="34" charset="0"/>
                        </a:rPr>
                        <a:t>Sale </a:t>
                      </a:r>
                      <a:r>
                        <a:rPr kumimoji="0" lang="es-ES" sz="1400" b="1" i="0" u="none" strike="noStrike" cap="none" normalizeH="0" baseline="0" dirty="0" err="1" smtClean="0">
                          <a:ln>
                            <a:noFill/>
                          </a:ln>
                          <a:solidFill>
                            <a:srgbClr val="FFFFFF"/>
                          </a:solidFill>
                          <a:effectLst/>
                          <a:latin typeface="Calibri" panose="020F0502020204030204" pitchFamily="34" charset="0"/>
                        </a:rPr>
                        <a:t>price</a:t>
                      </a:r>
                      <a:r>
                        <a:rPr kumimoji="0" lang="es-ES" sz="1400" b="1" i="0" u="none" strike="noStrike" cap="none" normalizeH="0" baseline="0" dirty="0" smtClean="0">
                          <a:ln>
                            <a:noFill/>
                          </a:ln>
                          <a:solidFill>
                            <a:srgbClr val="FFFFFF"/>
                          </a:solidFill>
                          <a:effectLst/>
                          <a:latin typeface="Calibri" panose="020F0502020204030204" pitchFamily="34" charset="0"/>
                        </a:rPr>
                        <a:t> </a:t>
                      </a:r>
                      <a:r>
                        <a:rPr kumimoji="0" lang="es-ES" sz="1400" b="1" i="0" u="none" strike="noStrike" cap="none" normalizeH="0" baseline="0" dirty="0" err="1" smtClean="0">
                          <a:ln>
                            <a:noFill/>
                          </a:ln>
                          <a:solidFill>
                            <a:srgbClr val="FFFFFF"/>
                          </a:solidFill>
                          <a:effectLst/>
                          <a:latin typeface="Calibri" panose="020F0502020204030204" pitchFamily="34" charset="0"/>
                        </a:rPr>
                        <a:t>Kw</a:t>
                      </a:r>
                      <a:r>
                        <a:rPr kumimoji="0" lang="es-ES" sz="1400" b="1" i="0" u="none" strike="noStrike" cap="none" normalizeH="0" baseline="0" dirty="0" smtClean="0">
                          <a:ln>
                            <a:noFill/>
                          </a:ln>
                          <a:solidFill>
                            <a:srgbClr val="FFFFFF"/>
                          </a:solidFill>
                          <a:effectLst/>
                          <a:latin typeface="Calibri" panose="020F0502020204030204" pitchFamily="34" charset="0"/>
                        </a:rPr>
                        <a:t>/h,  IET/221/2013 </a:t>
                      </a:r>
                      <a:r>
                        <a:rPr kumimoji="0" lang="es-ES" sz="1400" b="1" i="0" u="none" strike="noStrike" cap="none" normalizeH="0" baseline="0" dirty="0" err="1" smtClean="0">
                          <a:ln>
                            <a:noFill/>
                          </a:ln>
                          <a:solidFill>
                            <a:srgbClr val="FFFFFF"/>
                          </a:solidFill>
                          <a:effectLst/>
                          <a:latin typeface="Calibri" panose="020F0502020204030204" pitchFamily="34" charset="0"/>
                        </a:rPr>
                        <a:t>order</a:t>
                      </a:r>
                      <a:r>
                        <a:rPr kumimoji="0" lang="es-ES" sz="1400" b="1" i="0" u="none" strike="noStrike" cap="none" normalizeH="0" baseline="0" dirty="0" smtClean="0">
                          <a:ln>
                            <a:noFill/>
                          </a:ln>
                          <a:solidFill>
                            <a:srgbClr val="FFFFFF"/>
                          </a:solidFill>
                          <a:effectLst/>
                          <a:latin typeface="Calibri" panose="020F0502020204030204" pitchFamily="34" charset="0"/>
                        </a:rPr>
                        <a:t>, of 14 de febrero</a:t>
                      </a:r>
                    </a:p>
                  </a:txBody>
                  <a:tcPr marL="0" marR="0" marT="0" marB="0" anchor="b" horzOverflow="overflow">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Calibri" panose="020F0502020204030204" pitchFamily="34" charset="0"/>
                        </a:rPr>
                        <a:t> INSTALLATION</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000000"/>
                          </a:solidFill>
                          <a:effectLst/>
                          <a:latin typeface="Calibri" panose="020F0502020204030204" pitchFamily="34" charset="0"/>
                        </a:rPr>
                        <a:t>Units</a:t>
                      </a:r>
                      <a:endParaRPr kumimoji="0" lang="es-ES" sz="1200" b="1"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1 Mw</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Kw/h</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Calibri" panose="020F0502020204030204" pitchFamily="34" charset="0"/>
                        </a:rPr>
                        <a:t> Fuel </a:t>
                      </a:r>
                      <a:r>
                        <a:rPr kumimoji="0" lang="es-ES" sz="1200" b="0" i="0" u="none" strike="noStrike" cap="none" normalizeH="0" baseline="0" dirty="0" err="1" smtClean="0">
                          <a:ln>
                            <a:noFill/>
                          </a:ln>
                          <a:solidFill>
                            <a:srgbClr val="000000"/>
                          </a:solidFill>
                          <a:effectLst/>
                          <a:latin typeface="Calibri" panose="020F0502020204030204" pitchFamily="34" charset="0"/>
                        </a:rPr>
                        <a:t>tanks</a:t>
                      </a:r>
                      <a:endParaRPr kumimoji="0" lang="es-ES" sz="1200" b="0"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12000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12000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6572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000000"/>
                          </a:solidFill>
                          <a:effectLst/>
                          <a:latin typeface="Calibri" panose="020F0502020204030204" pitchFamily="34" charset="0"/>
                        </a:rPr>
                        <a:t>Regulated</a:t>
                      </a:r>
                      <a:r>
                        <a:rPr kumimoji="0" lang="es-ES" sz="1200" b="1" i="0" u="none" strike="noStrike" cap="none" normalizeH="0" baseline="0" dirty="0" smtClean="0">
                          <a:ln>
                            <a:noFill/>
                          </a:ln>
                          <a:solidFill>
                            <a:srgbClr val="000000"/>
                          </a:solidFill>
                          <a:effectLst/>
                          <a:latin typeface="Calibri" panose="020F0502020204030204" pitchFamily="34" charset="0"/>
                        </a:rPr>
                        <a:t> </a:t>
                      </a:r>
                      <a:r>
                        <a:rPr kumimoji="0" lang="es-ES" sz="1200" b="1" i="0" u="none" strike="noStrike" cap="none" normalizeH="0" baseline="0" dirty="0" err="1" smtClean="0">
                          <a:ln>
                            <a:noFill/>
                          </a:ln>
                          <a:solidFill>
                            <a:srgbClr val="000000"/>
                          </a:solidFill>
                          <a:effectLst/>
                          <a:latin typeface="Calibri" panose="020F0502020204030204" pitchFamily="34" charset="0"/>
                        </a:rPr>
                        <a:t>rate</a:t>
                      </a:r>
                      <a:endParaRPr kumimoji="0" lang="es-ES" sz="1200" b="1"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0,30 €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Calibri" panose="020F0502020204030204" pitchFamily="34" charset="0"/>
                        </a:rPr>
                        <a:t>Civil </a:t>
                      </a:r>
                      <a:r>
                        <a:rPr kumimoji="0" lang="es-ES" sz="1200" b="0" i="0" u="none" strike="noStrike" cap="none" normalizeH="0" baseline="0" dirty="0" err="1" smtClean="0">
                          <a:ln>
                            <a:noFill/>
                          </a:ln>
                          <a:solidFill>
                            <a:srgbClr val="000000"/>
                          </a:solidFill>
                          <a:effectLst/>
                          <a:latin typeface="Calibri" panose="020F0502020204030204" pitchFamily="34" charset="0"/>
                        </a:rPr>
                        <a:t>works</a:t>
                      </a:r>
                      <a:r>
                        <a:rPr kumimoji="0" lang="es-ES" sz="1200" b="0" i="0" u="none" strike="noStrike" cap="none" normalizeH="0" baseline="0" dirty="0" smtClean="0">
                          <a:ln>
                            <a:noFill/>
                          </a:ln>
                          <a:solidFill>
                            <a:srgbClr val="000000"/>
                          </a:solidFill>
                          <a:effectLst/>
                          <a:latin typeface="Calibri" panose="020F0502020204030204" pitchFamily="34" charset="0"/>
                        </a:rPr>
                        <a:t>, </a:t>
                      </a:r>
                      <a:r>
                        <a:rPr kumimoji="0" lang="es-ES" sz="1200" b="0" i="0" u="none" strike="noStrike" cap="none" normalizeH="0" baseline="0" dirty="0" err="1" smtClean="0">
                          <a:ln>
                            <a:noFill/>
                          </a:ln>
                          <a:solidFill>
                            <a:srgbClr val="000000"/>
                          </a:solidFill>
                          <a:effectLst/>
                          <a:latin typeface="Calibri" panose="020F0502020204030204" pitchFamily="34" charset="0"/>
                        </a:rPr>
                        <a:t>installation</a:t>
                      </a:r>
                      <a:r>
                        <a:rPr kumimoji="0" lang="es-ES" sz="1200" b="0" i="0" u="none" strike="noStrike" cap="none" normalizeH="0" baseline="0" dirty="0" smtClean="0">
                          <a:ln>
                            <a:noFill/>
                          </a:ln>
                          <a:solidFill>
                            <a:srgbClr val="000000"/>
                          </a:solidFill>
                          <a:effectLst/>
                          <a:latin typeface="Calibri" panose="020F0502020204030204" pitchFamily="34" charset="0"/>
                        </a:rPr>
                        <a:t> and </a:t>
                      </a:r>
                      <a:r>
                        <a:rPr kumimoji="0" lang="es-ES" sz="1200" b="0" i="0" u="none" strike="noStrike" cap="none" normalizeH="0" baseline="0" dirty="0" err="1" smtClean="0">
                          <a:ln>
                            <a:noFill/>
                          </a:ln>
                          <a:solidFill>
                            <a:srgbClr val="000000"/>
                          </a:solidFill>
                          <a:effectLst/>
                          <a:latin typeface="Calibri" panose="020F0502020204030204" pitchFamily="34" charset="0"/>
                        </a:rPr>
                        <a:t>connection</a:t>
                      </a:r>
                      <a:endParaRPr kumimoji="0" lang="es-ES" sz="1200" b="0"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3000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201000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000000"/>
                          </a:solidFill>
                          <a:effectLst/>
                          <a:latin typeface="Calibri" panose="020F0502020204030204" pitchFamily="34" charset="0"/>
                        </a:rPr>
                        <a:t>Average</a:t>
                      </a:r>
                      <a:r>
                        <a:rPr kumimoji="0" lang="es-ES" sz="1200" b="1" i="0" u="none" strike="noStrike" cap="none" normalizeH="0" baseline="0" dirty="0" smtClean="0">
                          <a:ln>
                            <a:noFill/>
                          </a:ln>
                          <a:solidFill>
                            <a:srgbClr val="000000"/>
                          </a:solidFill>
                          <a:effectLst/>
                          <a:latin typeface="Calibri" panose="020F0502020204030204" pitchFamily="34" charset="0"/>
                        </a:rPr>
                        <a:t> </a:t>
                      </a:r>
                      <a:r>
                        <a:rPr kumimoji="0" lang="es-ES" sz="1200" b="1" i="0" u="none" strike="noStrike" cap="none" normalizeH="0" baseline="0" dirty="0" err="1" smtClean="0">
                          <a:ln>
                            <a:noFill/>
                          </a:ln>
                          <a:solidFill>
                            <a:srgbClr val="000000"/>
                          </a:solidFill>
                          <a:effectLst/>
                          <a:latin typeface="Calibri" panose="020F0502020204030204" pitchFamily="34" charset="0"/>
                        </a:rPr>
                        <a:t>price</a:t>
                      </a:r>
                      <a:r>
                        <a:rPr kumimoji="0" lang="es-ES" sz="1200" b="1" i="0" u="none" strike="noStrike" cap="none" normalizeH="0" baseline="0" dirty="0" smtClean="0">
                          <a:ln>
                            <a:noFill/>
                          </a:ln>
                          <a:solidFill>
                            <a:srgbClr val="000000"/>
                          </a:solidFill>
                          <a:effectLst/>
                          <a:latin typeface="Calibri" panose="020F0502020204030204" pitchFamily="34" charset="0"/>
                        </a:rPr>
                        <a:t> </a:t>
                      </a:r>
                      <a:r>
                        <a:rPr kumimoji="0" lang="es-ES" sz="1200" b="1" i="0" u="none" strike="noStrike" cap="none" normalizeH="0" baseline="0" dirty="0" err="1" smtClean="0">
                          <a:ln>
                            <a:noFill/>
                          </a:ln>
                          <a:solidFill>
                            <a:srgbClr val="000000"/>
                          </a:solidFill>
                          <a:effectLst/>
                          <a:latin typeface="Calibri" panose="020F0502020204030204" pitchFamily="34" charset="0"/>
                        </a:rPr>
                        <a:t>Mw</a:t>
                      </a:r>
                      <a:r>
                        <a:rPr kumimoji="0" lang="es-ES" sz="1200" b="1" i="0" u="none" strike="noStrike" cap="none" normalizeH="0" baseline="0" dirty="0" smtClean="0">
                          <a:ln>
                            <a:noFill/>
                          </a:ln>
                          <a:solidFill>
                            <a:srgbClr val="000000"/>
                          </a:solidFill>
                          <a:effectLst/>
                          <a:latin typeface="Calibri" panose="020F0502020204030204" pitchFamily="34" charset="0"/>
                        </a:rPr>
                        <a:t>/h</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298,87 €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rgbClr val="000000"/>
                          </a:solidFill>
                          <a:effectLst/>
                          <a:latin typeface="Calibri" panose="020F0502020204030204" pitchFamily="34" charset="0"/>
                        </a:rPr>
                        <a:t> Fuel </a:t>
                      </a:r>
                      <a:r>
                        <a:rPr kumimoji="0" lang="es-ES" sz="1200" b="0" i="0" u="none" strike="noStrike" cap="none" normalizeH="0" baseline="0" dirty="0" err="1" smtClean="0">
                          <a:ln>
                            <a:noFill/>
                          </a:ln>
                          <a:solidFill>
                            <a:srgbClr val="000000"/>
                          </a:solidFill>
                          <a:effectLst/>
                          <a:latin typeface="Calibri" panose="020F0502020204030204" pitchFamily="34" charset="0"/>
                        </a:rPr>
                        <a:t>injectors</a:t>
                      </a:r>
                      <a:endParaRPr kumimoji="0" lang="es-ES" sz="1200" b="0"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300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20100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dirty="0" err="1" smtClean="0">
                          <a:ln>
                            <a:noFill/>
                          </a:ln>
                          <a:solidFill>
                            <a:srgbClr val="000000"/>
                          </a:solidFill>
                          <a:effectLst/>
                          <a:latin typeface="Calibri" panose="020F0502020204030204" pitchFamily="34" charset="0"/>
                        </a:rPr>
                        <a:t>Generation</a:t>
                      </a:r>
                      <a:r>
                        <a:rPr kumimoji="0" lang="es-ES" sz="1200" b="0" i="0" u="none" strike="noStrike" cap="none" normalizeH="0" baseline="0" dirty="0" smtClean="0">
                          <a:ln>
                            <a:noFill/>
                          </a:ln>
                          <a:solidFill>
                            <a:srgbClr val="000000"/>
                          </a:solidFill>
                          <a:effectLst/>
                          <a:latin typeface="Calibri" panose="020F0502020204030204" pitchFamily="34" charset="0"/>
                        </a:rPr>
                        <a:t> </a:t>
                      </a:r>
                      <a:r>
                        <a:rPr kumimoji="0" lang="es-ES" sz="1200" b="0" i="0" u="none" strike="noStrike" cap="none" normalizeH="0" baseline="0" dirty="0" err="1" smtClean="0">
                          <a:ln>
                            <a:noFill/>
                          </a:ln>
                          <a:solidFill>
                            <a:srgbClr val="000000"/>
                          </a:solidFill>
                          <a:effectLst/>
                          <a:latin typeface="Calibri" panose="020F0502020204030204" pitchFamily="34" charset="0"/>
                        </a:rPr>
                        <a:t>with</a:t>
                      </a:r>
                      <a:r>
                        <a:rPr kumimoji="0" lang="es-ES" sz="1200" b="0" i="0" u="none" strike="noStrike" cap="none" normalizeH="0" baseline="0" dirty="0" smtClean="0">
                          <a:ln>
                            <a:noFill/>
                          </a:ln>
                          <a:solidFill>
                            <a:srgbClr val="000000"/>
                          </a:solidFill>
                          <a:effectLst/>
                          <a:latin typeface="Calibri" panose="020F0502020204030204" pitchFamily="34" charset="0"/>
                        </a:rPr>
                        <a:t> </a:t>
                      </a:r>
                      <a:r>
                        <a:rPr kumimoji="0" lang="es-ES" sz="1200" b="0" i="0" u="none" strike="noStrike" cap="none" normalizeH="0" baseline="0" dirty="0" err="1" smtClean="0">
                          <a:ln>
                            <a:noFill/>
                          </a:ln>
                          <a:solidFill>
                            <a:srgbClr val="000000"/>
                          </a:solidFill>
                          <a:effectLst/>
                          <a:latin typeface="Calibri" panose="020F0502020204030204" pitchFamily="34" charset="0"/>
                        </a:rPr>
                        <a:t>salts</a:t>
                      </a:r>
                      <a:endParaRPr kumimoji="0" lang="es-ES" sz="1200" b="0"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20%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FFFFFF"/>
                          </a:solidFill>
                          <a:effectLst/>
                          <a:latin typeface="Calibri" panose="020F0502020204030204" pitchFamily="34" charset="0"/>
                        </a:rPr>
                        <a:t> </a:t>
                      </a:r>
                    </a:p>
                  </a:txBody>
                  <a:tcPr marL="0" marR="0" marT="0" marB="0" anchor="b"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243816">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0" i="1" u="none" strike="noStrike" cap="none" normalizeH="0" baseline="0" smtClean="0">
                          <a:ln>
                            <a:noFill/>
                          </a:ln>
                          <a:solidFill>
                            <a:srgbClr val="000000"/>
                          </a:solidFill>
                          <a:effectLst/>
                          <a:latin typeface="Calibri" panose="020F0502020204030204" pitchFamily="34" charset="0"/>
                        </a:rPr>
                        <a:t> </a:t>
                      </a: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gridSpan="3">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FFFFFF"/>
                          </a:solidFill>
                          <a:effectLst/>
                          <a:latin typeface="Calibri" panose="020F0502020204030204" pitchFamily="34" charset="0"/>
                        </a:rPr>
                        <a:t>I.N.E. DATA</a:t>
                      </a:r>
                    </a:p>
                  </a:txBody>
                  <a:tcPr marL="0" marR="0" marT="0" marB="0" anchor="b" horzOverflow="overflow">
                    <a:lnL>
                      <a:noFill/>
                    </a:lnL>
                    <a:lnR>
                      <a:noFill/>
                    </a:lnR>
                    <a:lnT>
                      <a:noFill/>
                    </a:lnT>
                    <a:lnB>
                      <a:noFill/>
                    </a:lnB>
                    <a:lnTlToBr>
                      <a:noFill/>
                    </a:lnTlToBr>
                    <a:lnBlToTr>
                      <a:noFill/>
                    </a:lnBlToTr>
                    <a:solidFill>
                      <a:srgbClr val="C00000"/>
                    </a:solidFill>
                  </a:tcPr>
                </a:tc>
                <a:tc hMerge="1">
                  <a:txBody>
                    <a:bodyPr/>
                    <a:lstStyle/>
                    <a:p>
                      <a:endParaRPr lang="es-ES"/>
                    </a:p>
                  </a:txBody>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FFFFFF"/>
                          </a:solidFill>
                          <a:effectLst/>
                          <a:latin typeface="Calibri" panose="020F0502020204030204" pitchFamily="34" charset="0"/>
                        </a:rPr>
                        <a:t> </a:t>
                      </a:r>
                    </a:p>
                  </a:txBody>
                  <a:tcPr marL="0" marR="0" marT="0" marB="0" anchor="b"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rgbClr val="FFFFFF"/>
                          </a:solidFill>
                          <a:effectLst/>
                          <a:latin typeface="Calibri" panose="020F0502020204030204" pitchFamily="34" charset="0"/>
                        </a:rPr>
                        <a:t> </a:t>
                      </a:r>
                    </a:p>
                  </a:txBody>
                  <a:tcPr marL="0" marR="0" marT="0" marB="0" anchor="b" horzOverflow="overflow">
                    <a:lnL>
                      <a:noFill/>
                    </a:lnL>
                    <a:lnR>
                      <a:noFill/>
                    </a:lnR>
                    <a:lnT>
                      <a:noFill/>
                    </a:lnT>
                    <a:lnB>
                      <a:noFill/>
                    </a:lnB>
                    <a:lnTlToBr>
                      <a:noFill/>
                    </a:lnTlToBr>
                    <a:lnBlToTr>
                      <a:noFill/>
                    </a:lnBlToTr>
                    <a:solidFill>
                      <a:srgbClr val="FFFFFF"/>
                    </a:solid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0" i="1" u="none" strike="noStrike" cap="none" normalizeH="0" baseline="0" smtClean="0">
                          <a:ln>
                            <a:noFill/>
                          </a:ln>
                          <a:solidFill>
                            <a:srgbClr val="000000"/>
                          </a:solidFill>
                          <a:effectLst/>
                          <a:latin typeface="Calibri" panose="020F0502020204030204" pitchFamily="34" charset="0"/>
                        </a:rPr>
                        <a:t> </a:t>
                      </a:r>
                    </a:p>
                  </a:txBody>
                  <a:tcPr marL="0" marR="0" marT="0" marB="0" anchor="b" horzOverflow="overflow">
                    <a:lnL>
                      <a:noFill/>
                    </a:lnL>
                    <a:lnR>
                      <a:noFill/>
                    </a:lnR>
                    <a:lnT>
                      <a:noFill/>
                    </a:lnT>
                    <a:lnB>
                      <a:noFill/>
                    </a:lnB>
                    <a:lnTlToBr>
                      <a:noFill/>
                    </a:lnTlToBr>
                    <a:lnBlToTr>
                      <a:noFill/>
                    </a:lnBlToTr>
                    <a:solidFill>
                      <a:srgbClr val="FFFFFF"/>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hMerge="1">
                  <a:txBody>
                    <a:bodyPr/>
                    <a:lstStyle/>
                    <a:p>
                      <a:endParaRPr lang="es-ES"/>
                    </a:p>
                  </a:txBody>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sng" strike="noStrike" cap="none" normalizeH="0" baseline="0" dirty="0" smtClean="0">
                          <a:ln>
                            <a:noFill/>
                          </a:ln>
                          <a:solidFill>
                            <a:srgbClr val="000000"/>
                          </a:solidFill>
                          <a:effectLst/>
                          <a:latin typeface="Calibri" panose="020F0502020204030204" pitchFamily="34" charset="0"/>
                        </a:rPr>
                        <a:t>ANDALUCÍA – </a:t>
                      </a:r>
                      <a:r>
                        <a:rPr kumimoji="0" lang="es-ES" sz="1200" b="1" i="0" u="sng" strike="noStrike" cap="none" normalizeH="0" baseline="0" dirty="0" err="1" smtClean="0">
                          <a:ln>
                            <a:noFill/>
                          </a:ln>
                          <a:solidFill>
                            <a:srgbClr val="000000"/>
                          </a:solidFill>
                          <a:effectLst/>
                          <a:latin typeface="Calibri" panose="020F0502020204030204" pitchFamily="34" charset="0"/>
                        </a:rPr>
                        <a:t>region</a:t>
                      </a:r>
                      <a:r>
                        <a:rPr kumimoji="0" lang="es-ES" sz="1200" b="1" i="0" u="sng" strike="noStrike" cap="none" normalizeH="0" baseline="0" dirty="0" smtClean="0">
                          <a:ln>
                            <a:noFill/>
                          </a:ln>
                          <a:solidFill>
                            <a:srgbClr val="000000"/>
                          </a:solidFill>
                          <a:effectLst/>
                          <a:latin typeface="Calibri" panose="020F0502020204030204" pitchFamily="34" charset="0"/>
                        </a:rPr>
                        <a:t> of </a:t>
                      </a:r>
                      <a:r>
                        <a:rPr kumimoji="0" lang="es-ES" sz="1200" b="1" i="0" u="sng" strike="noStrike" cap="none" normalizeH="0" baseline="0" dirty="0" err="1" smtClean="0">
                          <a:ln>
                            <a:noFill/>
                          </a:ln>
                          <a:solidFill>
                            <a:srgbClr val="000000"/>
                          </a:solidFill>
                          <a:effectLst/>
                          <a:latin typeface="Calibri" panose="020F0502020204030204" pitchFamily="34" charset="0"/>
                        </a:rPr>
                        <a:t>Spain</a:t>
                      </a:r>
                      <a:r>
                        <a:rPr kumimoji="0" lang="es-ES" sz="1200" b="1" i="0" u="sng" strike="noStrike" cap="none" normalizeH="0" baseline="0" dirty="0" smtClean="0">
                          <a:ln>
                            <a:noFill/>
                          </a:ln>
                          <a:solidFill>
                            <a:srgbClr val="000000"/>
                          </a:solidFill>
                          <a:effectLst/>
                          <a:latin typeface="Calibri" panose="020F0502020204030204" pitchFamily="34" charset="0"/>
                        </a:rPr>
                        <a:t> </a:t>
                      </a:r>
                      <a:r>
                        <a:rPr kumimoji="0" lang="es-ES" sz="1200" b="1" i="0" u="sng" strike="noStrike" cap="none" normalizeH="0" baseline="0" dirty="0" err="1" smtClean="0">
                          <a:ln>
                            <a:noFill/>
                          </a:ln>
                          <a:solidFill>
                            <a:srgbClr val="000000"/>
                          </a:solidFill>
                          <a:effectLst/>
                          <a:latin typeface="Calibri" panose="020F0502020204030204" pitchFamily="34" charset="0"/>
                        </a:rPr>
                        <a:t>with</a:t>
                      </a:r>
                      <a:r>
                        <a:rPr kumimoji="0" lang="es-ES" sz="1200" b="1" i="0" u="sng" strike="noStrike" cap="none" normalizeH="0" baseline="0" dirty="0" smtClean="0">
                          <a:ln>
                            <a:noFill/>
                          </a:ln>
                          <a:solidFill>
                            <a:srgbClr val="000000"/>
                          </a:solidFill>
                          <a:effectLst/>
                          <a:latin typeface="Calibri" panose="020F0502020204030204" pitchFamily="34" charset="0"/>
                        </a:rPr>
                        <a:t> </a:t>
                      </a:r>
                      <a:r>
                        <a:rPr kumimoji="0" lang="es-ES" sz="1200" b="1" i="0" u="sng" strike="noStrike" cap="none" normalizeH="0" baseline="0" dirty="0" err="1" smtClean="0">
                          <a:ln>
                            <a:noFill/>
                          </a:ln>
                          <a:solidFill>
                            <a:srgbClr val="000000"/>
                          </a:solidFill>
                          <a:effectLst/>
                          <a:latin typeface="Calibri" panose="020F0502020204030204" pitchFamily="34" charset="0"/>
                        </a:rPr>
                        <a:t>higher</a:t>
                      </a:r>
                      <a:r>
                        <a:rPr kumimoji="0" lang="es-ES" sz="1200" b="1" i="0" u="sng" strike="noStrike" cap="none" normalizeH="0" baseline="0" dirty="0" smtClean="0">
                          <a:ln>
                            <a:noFill/>
                          </a:ln>
                          <a:solidFill>
                            <a:srgbClr val="000000"/>
                          </a:solidFill>
                          <a:effectLst/>
                          <a:latin typeface="Calibri" panose="020F0502020204030204" pitchFamily="34" charset="0"/>
                        </a:rPr>
                        <a:t> </a:t>
                      </a:r>
                      <a:r>
                        <a:rPr kumimoji="0" lang="es-ES" sz="1200" b="1" i="0" u="none" strike="noStrike" cap="none" normalizeH="0" baseline="0" dirty="0" err="1" smtClean="0">
                          <a:ln>
                            <a:noFill/>
                          </a:ln>
                          <a:solidFill>
                            <a:srgbClr val="000000"/>
                          </a:solidFill>
                          <a:effectLst/>
                          <a:latin typeface="Calibri" panose="020F0502020204030204" pitchFamily="34" charset="0"/>
                        </a:rPr>
                        <a:t>radiation</a:t>
                      </a:r>
                      <a:endParaRPr kumimoji="0" lang="es-ES" sz="1200" b="1"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solidFill>
                      <a:srgbClr val="FFC000"/>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FFFFFF"/>
                          </a:solidFill>
                          <a:effectLst/>
                          <a:latin typeface="Calibri" panose="020F0502020204030204" pitchFamily="34" charset="0"/>
                        </a:rPr>
                        <a:t>Average</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advantage</a:t>
                      </a:r>
                      <a:endParaRPr kumimoji="0" lang="es-ES" sz="1200" b="1" i="0" u="none" strike="noStrike" cap="none" normalizeH="0" baseline="0" dirty="0" smtClean="0">
                        <a:ln>
                          <a:noFill/>
                        </a:ln>
                        <a:solidFill>
                          <a:srgbClr val="FFFFFF"/>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C00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36572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FFFFFF"/>
                          </a:solidFill>
                          <a:effectLst/>
                          <a:latin typeface="Calibri" panose="020F0502020204030204" pitchFamily="34" charset="0"/>
                        </a:rPr>
                        <a:t>Average</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annual</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hours</a:t>
                      </a:r>
                      <a:r>
                        <a:rPr kumimoji="0" lang="es-ES" sz="1200" b="1" i="0" u="none" strike="noStrike" cap="none" normalizeH="0" baseline="0" dirty="0" smtClean="0">
                          <a:ln>
                            <a:noFill/>
                          </a:ln>
                          <a:solidFill>
                            <a:srgbClr val="FFFFFF"/>
                          </a:solidFill>
                          <a:effectLst/>
                          <a:latin typeface="Calibri" panose="020F0502020204030204" pitchFamily="34" charset="0"/>
                        </a:rPr>
                        <a:t> of </a:t>
                      </a:r>
                      <a:r>
                        <a:rPr kumimoji="0" lang="es-ES" sz="1200" b="1" i="0" u="none" strike="noStrike" cap="none" normalizeH="0" baseline="0" dirty="0" err="1" smtClean="0">
                          <a:ln>
                            <a:noFill/>
                          </a:ln>
                          <a:solidFill>
                            <a:srgbClr val="FFFFFF"/>
                          </a:solidFill>
                          <a:effectLst/>
                          <a:latin typeface="Calibri" panose="020F0502020204030204" pitchFamily="34" charset="0"/>
                        </a:rPr>
                        <a:t>sunshine</a:t>
                      </a:r>
                      <a:endParaRPr kumimoji="0" lang="es-ES" sz="1200" b="1" i="0" u="none" strike="noStrike" cap="none" normalizeH="0" baseline="0" dirty="0" smtClean="0">
                        <a:ln>
                          <a:noFill/>
                        </a:ln>
                        <a:solidFill>
                          <a:srgbClr val="FFFFFF"/>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FFFFFF"/>
                          </a:solidFill>
                          <a:effectLst/>
                          <a:latin typeface="Calibri" panose="020F0502020204030204" pitchFamily="34" charset="0"/>
                        </a:rPr>
                        <a:t>Anual in </a:t>
                      </a:r>
                      <a:r>
                        <a:rPr kumimoji="0" lang="es-ES" sz="1200" b="1" i="0" u="none" strike="noStrike" cap="none" normalizeH="0" baseline="0" dirty="0" err="1" smtClean="0">
                          <a:ln>
                            <a:noFill/>
                          </a:ln>
                          <a:solidFill>
                            <a:srgbClr val="FFFFFF"/>
                          </a:solidFill>
                          <a:effectLst/>
                          <a:latin typeface="Calibri" panose="020F0502020204030204" pitchFamily="34" charset="0"/>
                        </a:rPr>
                        <a:t>hours</a:t>
                      </a:r>
                      <a:r>
                        <a:rPr kumimoji="0" lang="es-ES" sz="1200" b="1" i="0" u="none" strike="noStrike" cap="none" normalizeH="0" baseline="0" dirty="0" smtClean="0">
                          <a:ln>
                            <a:noFill/>
                          </a:ln>
                          <a:solidFill>
                            <a:srgbClr val="FFFFFF"/>
                          </a:solidFill>
                          <a:effectLst/>
                          <a:latin typeface="Calibri" panose="020F0502020204030204" pitchFamily="34" charset="0"/>
                        </a:rPr>
                        <a:t> (+20%)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FFFFFF"/>
                          </a:solidFill>
                          <a:effectLst/>
                          <a:latin typeface="Calibri" panose="020F0502020204030204" pitchFamily="34" charset="0"/>
                        </a:rPr>
                        <a:t>Hours</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percentage</a:t>
                      </a:r>
                      <a:r>
                        <a:rPr kumimoji="0" lang="es-ES" sz="1200" b="1" i="0" u="none" strike="noStrike" cap="none" normalizeH="0" baseline="0" dirty="0" smtClean="0">
                          <a:ln>
                            <a:noFill/>
                          </a:ln>
                          <a:solidFill>
                            <a:srgbClr val="FFFFFF"/>
                          </a:solidFill>
                          <a:effectLst/>
                          <a:latin typeface="Calibri" panose="020F0502020204030204" pitchFamily="34" charset="0"/>
                        </a:rPr>
                        <a:t>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FFFFFF"/>
                          </a:solidFill>
                          <a:effectLst/>
                          <a:latin typeface="Calibri" panose="020F0502020204030204" pitchFamily="34" charset="0"/>
                        </a:rPr>
                        <a:t>Full </a:t>
                      </a:r>
                      <a:r>
                        <a:rPr kumimoji="0" lang="es-ES" sz="1200" b="1" i="0" u="none" strike="noStrike" cap="none" normalizeH="0" baseline="0" dirty="0" err="1" smtClean="0">
                          <a:ln>
                            <a:noFill/>
                          </a:ln>
                          <a:solidFill>
                            <a:srgbClr val="FFFFFF"/>
                          </a:solidFill>
                          <a:effectLst/>
                          <a:latin typeface="Calibri" panose="020F0502020204030204" pitchFamily="34" charset="0"/>
                        </a:rPr>
                        <a:t>days</a:t>
                      </a:r>
                      <a:endParaRPr kumimoji="0" lang="es-ES" sz="1200" b="1" i="0" u="none" strike="noStrike" cap="none" normalizeH="0" baseline="0" dirty="0" smtClean="0">
                        <a:ln>
                          <a:noFill/>
                        </a:ln>
                        <a:solidFill>
                          <a:srgbClr val="FFFFFF"/>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0" i="1" u="none" strike="noStrike" cap="none" normalizeH="0" baseline="0" smtClean="0">
                          <a:ln>
                            <a:noFill/>
                          </a:ln>
                          <a:solidFill>
                            <a:srgbClr val="000000"/>
                          </a:solidFill>
                          <a:effectLst/>
                          <a:latin typeface="Calibri" panose="020F0502020204030204" pitchFamily="34" charset="0"/>
                        </a:rPr>
                        <a:t> </a:t>
                      </a:r>
                    </a:p>
                  </a:txBody>
                  <a:tcPr marL="0" marR="0" marT="0"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FFC000"/>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100" b="0" i="1" u="none" strike="noStrike" cap="none" normalizeH="0" baseline="0" smtClean="0">
                          <a:ln>
                            <a:noFill/>
                          </a:ln>
                          <a:solidFill>
                            <a:srgbClr val="000000"/>
                          </a:solidFill>
                          <a:effectLst/>
                          <a:latin typeface="Calibri" panose="020F0502020204030204" pitchFamily="34" charset="0"/>
                        </a:rPr>
                        <a:t>Andalucía</a:t>
                      </a:r>
                    </a:p>
                  </a:txBody>
                  <a:tcPr marL="0" marR="0" marT="0"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FFC000"/>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3000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3600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41%</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Calibri" panose="020F0502020204030204" pitchFamily="34" charset="0"/>
                        </a:rPr>
                        <a:t>150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r>
              <a:tr h="36572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FFFFFF"/>
                          </a:solidFill>
                          <a:effectLst/>
                          <a:latin typeface="Calibri" panose="020F0502020204030204" pitchFamily="34" charset="0"/>
                        </a:rPr>
                        <a:t>Installation</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amortization</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for</a:t>
                      </a:r>
                      <a:r>
                        <a:rPr kumimoji="0" lang="es-ES" sz="1200" b="1" i="0" u="none" strike="noStrike" cap="none" normalizeH="0" baseline="0" dirty="0" smtClean="0">
                          <a:ln>
                            <a:noFill/>
                          </a:ln>
                          <a:solidFill>
                            <a:srgbClr val="FFFFFF"/>
                          </a:solidFill>
                          <a:effectLst/>
                          <a:latin typeface="Calibri" panose="020F0502020204030204" pitchFamily="34" charset="0"/>
                        </a:rPr>
                        <a:t>  1 </a:t>
                      </a:r>
                      <a:r>
                        <a:rPr kumimoji="0" lang="es-ES" sz="1200" b="1" i="0" u="none" strike="noStrike" cap="none" normalizeH="0" baseline="0" dirty="0" err="1" smtClean="0">
                          <a:ln>
                            <a:noFill/>
                          </a:ln>
                          <a:solidFill>
                            <a:srgbClr val="FFFFFF"/>
                          </a:solidFill>
                          <a:effectLst/>
                          <a:latin typeface="Calibri" panose="020F0502020204030204" pitchFamily="34" charset="0"/>
                        </a:rPr>
                        <a:t>Mw</a:t>
                      </a:r>
                      <a:endParaRPr kumimoji="0" lang="es-ES" sz="1200" b="1" i="0" u="none" strike="noStrike" cap="none" normalizeH="0" baseline="0" dirty="0" smtClean="0">
                        <a:ln>
                          <a:noFill/>
                        </a:ln>
                        <a:solidFill>
                          <a:srgbClr val="FFFFFF"/>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FFFFFF"/>
                          </a:solidFill>
                          <a:effectLst/>
                          <a:latin typeface="Calibri" panose="020F0502020204030204" pitchFamily="34" charset="0"/>
                        </a:rPr>
                        <a:t>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20159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FFFFFF"/>
                          </a:solidFill>
                          <a:effectLst/>
                          <a:latin typeface="Calibri" panose="020F0502020204030204" pitchFamily="34" charset="0"/>
                        </a:rPr>
                        <a:t> 1 </a:t>
                      </a:r>
                      <a:r>
                        <a:rPr kumimoji="0" lang="es-ES" sz="1200" b="1" i="0" u="none" strike="noStrike" cap="none" normalizeH="0" baseline="0" dirty="0" err="1" smtClean="0">
                          <a:ln>
                            <a:noFill/>
                          </a:ln>
                          <a:solidFill>
                            <a:srgbClr val="FFFFFF"/>
                          </a:solidFill>
                          <a:effectLst/>
                          <a:latin typeface="Calibri" panose="020F0502020204030204" pitchFamily="34" charset="0"/>
                        </a:rPr>
                        <a:t>Mw</a:t>
                      </a:r>
                      <a:r>
                        <a:rPr kumimoji="0" lang="es-ES" sz="1200" b="1" i="0" u="none" strike="noStrike" cap="none" normalizeH="0" baseline="0" dirty="0" smtClean="0">
                          <a:ln>
                            <a:noFill/>
                          </a:ln>
                          <a:solidFill>
                            <a:srgbClr val="FFFFFF"/>
                          </a:solidFill>
                          <a:effectLst/>
                          <a:latin typeface="Calibri" panose="020F0502020204030204" pitchFamily="34" charset="0"/>
                        </a:rPr>
                        <a:t>/h </a:t>
                      </a:r>
                      <a:r>
                        <a:rPr kumimoji="0" lang="es-ES" sz="1200" b="1" i="0" u="none" strike="noStrike" cap="none" normalizeH="0" baseline="0" dirty="0" err="1" smtClean="0">
                          <a:ln>
                            <a:noFill/>
                          </a:ln>
                          <a:solidFill>
                            <a:srgbClr val="FFFFFF"/>
                          </a:solidFill>
                          <a:effectLst/>
                          <a:latin typeface="Calibri" panose="020F0502020204030204" pitchFamily="34" charset="0"/>
                        </a:rPr>
                        <a:t>installation</a:t>
                      </a:r>
                      <a:endParaRPr kumimoji="0" lang="es-ES" sz="1200" b="1" i="0" u="none" strike="noStrike" cap="none" normalizeH="0" baseline="0" dirty="0" smtClean="0">
                        <a:ln>
                          <a:noFill/>
                        </a:ln>
                        <a:solidFill>
                          <a:srgbClr val="FFFFFF"/>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FFFFFF"/>
                          </a:solidFill>
                          <a:effectLst/>
                          <a:latin typeface="Calibri" panose="020F0502020204030204" pitchFamily="34" charset="0"/>
                        </a:rPr>
                        <a:t>Number</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Mw</a:t>
                      </a:r>
                      <a:r>
                        <a:rPr kumimoji="0" lang="es-ES" sz="1200" b="1" i="0" u="none" strike="noStrike" cap="none" normalizeH="0" baseline="0" dirty="0" smtClean="0">
                          <a:ln>
                            <a:noFill/>
                          </a:ln>
                          <a:solidFill>
                            <a:srgbClr val="FFFFFF"/>
                          </a:solidFill>
                          <a:effectLst/>
                          <a:latin typeface="Calibri" panose="020F0502020204030204" pitchFamily="34" charset="0"/>
                        </a:rPr>
                        <a:t>/h</a:t>
                      </a: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FFFFFF"/>
                          </a:solidFill>
                          <a:effectLst/>
                          <a:latin typeface="Calibri" panose="020F0502020204030204" pitchFamily="34" charset="0"/>
                        </a:rPr>
                        <a:t>€</a:t>
                      </a: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FFFFFF"/>
                          </a:solidFill>
                          <a:effectLst/>
                          <a:latin typeface="Calibri" panose="020F0502020204030204" pitchFamily="34" charset="0"/>
                        </a:rPr>
                        <a:t>Amortization</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period</a:t>
                      </a:r>
                      <a:r>
                        <a:rPr kumimoji="0" lang="es-ES" sz="1200" b="1" i="0" u="none" strike="noStrike" cap="none" normalizeH="0" baseline="0" dirty="0" smtClean="0">
                          <a:ln>
                            <a:noFill/>
                          </a:ln>
                          <a:solidFill>
                            <a:srgbClr val="FFFFFF"/>
                          </a:solidFill>
                          <a:effectLst/>
                          <a:latin typeface="Calibri" panose="020F0502020204030204" pitchFamily="34" charset="0"/>
                        </a:rPr>
                        <a:t> in </a:t>
                      </a:r>
                      <a:r>
                        <a:rPr kumimoji="0" lang="es-ES" sz="1200" b="1" i="0" u="none" strike="noStrike" cap="none" normalizeH="0" baseline="0" dirty="0" err="1" smtClean="0">
                          <a:ln>
                            <a:noFill/>
                          </a:ln>
                          <a:solidFill>
                            <a:srgbClr val="FFFFFF"/>
                          </a:solidFill>
                          <a:effectLst/>
                          <a:latin typeface="Calibri" panose="020F0502020204030204" pitchFamily="34" charset="0"/>
                        </a:rPr>
                        <a:t>years</a:t>
                      </a:r>
                      <a:endParaRPr kumimoji="0" lang="es-ES" sz="1200" b="1" i="0" u="none" strike="noStrike" cap="none" normalizeH="0" baseline="0" dirty="0" smtClean="0">
                        <a:ln>
                          <a:noFill/>
                        </a:ln>
                        <a:solidFill>
                          <a:srgbClr val="FFFFFF"/>
                        </a:solidFill>
                        <a:effectLst/>
                        <a:latin typeface="Calibri" panose="020F0502020204030204" pitchFamily="34" charset="0"/>
                      </a:endParaRP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36572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000000"/>
                          </a:solidFill>
                          <a:effectLst/>
                          <a:latin typeface="Calibri" panose="020F0502020204030204" pitchFamily="34" charset="0"/>
                        </a:rPr>
                        <a:t>Cost</a:t>
                      </a:r>
                      <a:endParaRPr kumimoji="0" lang="es-ES" sz="1200" b="1"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1</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                                 2.243.100,00 €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 </a:t>
                      </a:r>
                    </a:p>
                  </a:txBody>
                  <a:tcPr marL="0" marR="0" marT="0"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000000"/>
                          </a:solidFill>
                          <a:effectLst/>
                          <a:latin typeface="Calibri" panose="020F0502020204030204" pitchFamily="34" charset="0"/>
                        </a:rPr>
                        <a:t>Annual</a:t>
                      </a:r>
                      <a:r>
                        <a:rPr kumimoji="0" lang="es-ES" sz="1200" b="1" i="0" u="none" strike="noStrike" cap="none" normalizeH="0" baseline="0" dirty="0" smtClean="0">
                          <a:ln>
                            <a:noFill/>
                          </a:ln>
                          <a:solidFill>
                            <a:srgbClr val="000000"/>
                          </a:solidFill>
                          <a:effectLst/>
                          <a:latin typeface="Calibri" panose="020F0502020204030204" pitchFamily="34" charset="0"/>
                        </a:rPr>
                        <a:t> performance</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1</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1.075.942,80 €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2,08</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1"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1"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1"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20159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FFFFFF"/>
                          </a:solidFill>
                          <a:effectLst/>
                          <a:latin typeface="Calibri" panose="020F0502020204030204" pitchFamily="34" charset="0"/>
                        </a:rPr>
                        <a:t> 1 </a:t>
                      </a:r>
                      <a:r>
                        <a:rPr kumimoji="0" lang="es-ES" sz="1200" b="1" i="0" u="none" strike="noStrike" cap="none" normalizeH="0" baseline="0" dirty="0" smtClean="0">
                          <a:ln>
                            <a:noFill/>
                          </a:ln>
                          <a:solidFill>
                            <a:schemeClr val="accent5">
                              <a:lumMod val="75000"/>
                            </a:schemeClr>
                          </a:solidFill>
                          <a:effectLst/>
                          <a:latin typeface="Calibri" panose="020F0502020204030204" pitchFamily="34" charset="0"/>
                        </a:rPr>
                        <a:t>parable</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installation</a:t>
                      </a:r>
                      <a:endParaRPr kumimoji="0" lang="es-ES" sz="1200" b="1" i="0" u="none" strike="noStrike" cap="none" normalizeH="0" baseline="0" dirty="0" smtClean="0">
                        <a:ln>
                          <a:noFill/>
                        </a:ln>
                        <a:solidFill>
                          <a:srgbClr val="FFFFFF"/>
                        </a:solidFill>
                        <a:effectLst/>
                        <a:latin typeface="Calibri" panose="020F0502020204030204" pitchFamily="34" charset="0"/>
                      </a:endParaRP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FFFFFF"/>
                          </a:solidFill>
                          <a:effectLst/>
                          <a:latin typeface="Calibri" panose="020F0502020204030204" pitchFamily="34" charset="0"/>
                        </a:rPr>
                        <a:t>number</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Kw</a:t>
                      </a:r>
                      <a:r>
                        <a:rPr kumimoji="0" lang="es-ES" sz="1200" b="1" i="0" u="none" strike="noStrike" cap="none" normalizeH="0" baseline="0" dirty="0" smtClean="0">
                          <a:ln>
                            <a:noFill/>
                          </a:ln>
                          <a:solidFill>
                            <a:srgbClr val="FFFFFF"/>
                          </a:solidFill>
                          <a:effectLst/>
                          <a:latin typeface="Calibri" panose="020F0502020204030204" pitchFamily="34" charset="0"/>
                        </a:rPr>
                        <a:t>/h</a:t>
                      </a: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FFFFFF"/>
                          </a:solidFill>
                          <a:effectLst/>
                          <a:latin typeface="Calibri" panose="020F0502020204030204" pitchFamily="34" charset="0"/>
                        </a:rPr>
                        <a:t>€</a:t>
                      </a: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FFFFFF"/>
                          </a:solidFill>
                          <a:effectLst/>
                          <a:latin typeface="Calibri" panose="020F0502020204030204" pitchFamily="34" charset="0"/>
                        </a:rPr>
                        <a:t>Amortization</a:t>
                      </a:r>
                      <a:r>
                        <a:rPr kumimoji="0" lang="es-ES" sz="1200" b="1" i="0" u="none" strike="noStrike" cap="none" normalizeH="0" baseline="0" dirty="0" smtClean="0">
                          <a:ln>
                            <a:noFill/>
                          </a:ln>
                          <a:solidFill>
                            <a:srgbClr val="FFFFFF"/>
                          </a:solidFill>
                          <a:effectLst/>
                          <a:latin typeface="Calibri" panose="020F0502020204030204" pitchFamily="34" charset="0"/>
                        </a:rPr>
                        <a:t> </a:t>
                      </a:r>
                      <a:r>
                        <a:rPr kumimoji="0" lang="es-ES" sz="1200" b="1" i="0" u="none" strike="noStrike" cap="none" normalizeH="0" baseline="0" dirty="0" err="1" smtClean="0">
                          <a:ln>
                            <a:noFill/>
                          </a:ln>
                          <a:solidFill>
                            <a:srgbClr val="FFFFFF"/>
                          </a:solidFill>
                          <a:effectLst/>
                          <a:latin typeface="Calibri" panose="020F0502020204030204" pitchFamily="34" charset="0"/>
                        </a:rPr>
                        <a:t>period</a:t>
                      </a:r>
                      <a:r>
                        <a:rPr kumimoji="0" lang="es-ES" sz="1200" b="1" i="0" u="none" strike="noStrike" cap="none" normalizeH="0" baseline="0" dirty="0" smtClean="0">
                          <a:ln>
                            <a:noFill/>
                          </a:ln>
                          <a:solidFill>
                            <a:srgbClr val="FFFFFF"/>
                          </a:solidFill>
                          <a:effectLst/>
                          <a:latin typeface="Calibri" panose="020F0502020204030204" pitchFamily="34" charset="0"/>
                        </a:rPr>
                        <a:t> in </a:t>
                      </a:r>
                      <a:r>
                        <a:rPr kumimoji="0" lang="es-ES" sz="1200" b="1" i="0" u="none" strike="noStrike" cap="none" normalizeH="0" baseline="0" dirty="0" err="1" smtClean="0">
                          <a:ln>
                            <a:noFill/>
                          </a:ln>
                          <a:solidFill>
                            <a:srgbClr val="FFFFFF"/>
                          </a:solidFill>
                          <a:effectLst/>
                          <a:latin typeface="Calibri" panose="020F0502020204030204" pitchFamily="34" charset="0"/>
                        </a:rPr>
                        <a:t>years</a:t>
                      </a:r>
                      <a:endParaRPr kumimoji="0" lang="es-ES" sz="1200" b="1" i="0" u="none" strike="noStrike" cap="none" normalizeH="0" baseline="0" dirty="0" smtClean="0">
                        <a:ln>
                          <a:noFill/>
                        </a:ln>
                        <a:solidFill>
                          <a:srgbClr val="FFFFFF"/>
                        </a:solidFill>
                        <a:effectLst/>
                        <a:latin typeface="Calibri" panose="020F0502020204030204" pitchFamily="34" charset="0"/>
                      </a:endParaRP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36572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000000"/>
                          </a:solidFill>
                          <a:effectLst/>
                          <a:latin typeface="Calibri" panose="020F0502020204030204" pitchFamily="34" charset="0"/>
                        </a:rPr>
                        <a:t>Cost</a:t>
                      </a:r>
                      <a:endParaRPr kumimoji="0" lang="es-ES" sz="1200" b="1"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Calibri" panose="020F0502020204030204" pitchFamily="34" charset="0"/>
                        </a:rPr>
                        <a:t>15</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Calibri" panose="020F0502020204030204" pitchFamily="34" charset="0"/>
                        </a:rPr>
                        <a:t>                                       33.300,00 €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Calibri" panose="020F0502020204030204" pitchFamily="34" charset="0"/>
                        </a:rPr>
                        <a:t> </a:t>
                      </a:r>
                    </a:p>
                  </a:txBody>
                  <a:tcPr marL="0" marR="0" marT="0"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r h="19206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err="1" smtClean="0">
                          <a:ln>
                            <a:noFill/>
                          </a:ln>
                          <a:solidFill>
                            <a:srgbClr val="000000"/>
                          </a:solidFill>
                          <a:effectLst/>
                          <a:latin typeface="Calibri" panose="020F0502020204030204" pitchFamily="34" charset="0"/>
                        </a:rPr>
                        <a:t>Annual</a:t>
                      </a:r>
                      <a:r>
                        <a:rPr kumimoji="0" lang="es-ES" sz="1200" b="1" i="0" u="none" strike="noStrike" cap="none" normalizeH="0" baseline="0" dirty="0" smtClean="0">
                          <a:ln>
                            <a:noFill/>
                          </a:ln>
                          <a:solidFill>
                            <a:srgbClr val="000000"/>
                          </a:solidFill>
                          <a:effectLst/>
                          <a:latin typeface="Calibri" panose="020F0502020204030204" pitchFamily="34" charset="0"/>
                        </a:rPr>
                        <a:t> performance</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Calibri" panose="020F0502020204030204" pitchFamily="34" charset="0"/>
                        </a:rPr>
                        <a:t>15</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hMerge="1">
                  <a:txBody>
                    <a:bodyPr/>
                    <a:lstStyle/>
                    <a:p>
                      <a:endParaRPr lang="es-E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Calibri" panose="020F0502020204030204" pitchFamily="34" charset="0"/>
                        </a:rPr>
                        <a:t>16.139,14 €</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Calibri" panose="020F0502020204030204" pitchFamily="34" charset="0"/>
                        </a:rPr>
                        <a:t>2,06</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rgbClr val="000000"/>
                        </a:solidFill>
                        <a:effectLst/>
                        <a:latin typeface="Calibri" panose="020F0502020204030204" pitchFamily="34" charset="0"/>
                      </a:endParaRPr>
                    </a:p>
                  </a:txBody>
                  <a:tcPr marL="0" marR="0" marT="0"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noFill/>
                        </a:ln>
                        <a:solidFill>
                          <a:srgbClr val="000000"/>
                        </a:solidFill>
                        <a:effectLst/>
                        <a:latin typeface="Calibri" panose="020F0502020204030204" pitchFamily="34" charset="0"/>
                      </a:endParaRPr>
                    </a:p>
                  </a:txBody>
                  <a:tcPr marL="0" marR="0" marT="0" marB="0" anchor="b" horzOverflow="overflow">
                    <a:lnL>
                      <a:noFill/>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18502214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l="12628" t="24414" r="13799" b="25781"/>
          <a:stretch>
            <a:fillRect/>
          </a:stretch>
        </p:blipFill>
        <p:spPr bwMode="auto">
          <a:xfrm>
            <a:off x="142875" y="2914650"/>
            <a:ext cx="8858250" cy="337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Rectángulo"/>
          <p:cNvSpPr/>
          <p:nvPr/>
        </p:nvSpPr>
        <p:spPr>
          <a:xfrm>
            <a:off x="714375" y="1285875"/>
            <a:ext cx="7858125" cy="1477328"/>
          </a:xfrm>
          <a:prstGeom prst="rect">
            <a:avLst/>
          </a:prstGeom>
        </p:spPr>
        <p:txBody>
          <a:bodyPr>
            <a:spAutoFit/>
          </a:bodyPr>
          <a:lstStyle/>
          <a:p>
            <a:pPr algn="ctr">
              <a:defRPr/>
            </a:pPr>
            <a:r>
              <a:rPr lang="en-US" dirty="0">
                <a:effectLst>
                  <a:outerShdw blurRad="38100" dist="38100" dir="2700000" algn="tl">
                    <a:srgbClr val="000000">
                      <a:alpha val="43137"/>
                    </a:srgbClr>
                  </a:outerShdw>
                </a:effectLst>
              </a:rPr>
              <a:t>This table obtained from a study for a </a:t>
            </a:r>
            <a:r>
              <a:rPr lang="en-US" b="1" dirty="0">
                <a:effectLst>
                  <a:outerShdw blurRad="38100" dist="38100" dir="2700000" algn="tl">
                    <a:srgbClr val="000000">
                      <a:alpha val="43137"/>
                    </a:srgbClr>
                  </a:outerShdw>
                </a:effectLst>
              </a:rPr>
              <a:t>1 MW </a:t>
            </a:r>
            <a:r>
              <a:rPr lang="en-US" b="1" dirty="0" smtClean="0">
                <a:effectLst>
                  <a:outerShdw blurRad="38100" dist="38100" dir="2700000" algn="tl">
                    <a:srgbClr val="000000">
                      <a:alpha val="43137"/>
                    </a:srgbClr>
                  </a:outerShdw>
                </a:effectLst>
              </a:rPr>
              <a:t>Photovoltaic </a:t>
            </a:r>
            <a:r>
              <a:rPr lang="en-US" dirty="0">
                <a:effectLst>
                  <a:outerShdw blurRad="38100" dist="38100" dir="2700000" algn="tl">
                    <a:srgbClr val="000000">
                      <a:alpha val="43137"/>
                    </a:srgbClr>
                  </a:outerShdw>
                </a:effectLst>
              </a:rPr>
              <a:t>installation by the </a:t>
            </a:r>
            <a:r>
              <a:rPr lang="en-US" dirty="0" smtClean="0">
                <a:effectLst>
                  <a:outerShdw blurRad="38100" dist="38100" dir="2700000" algn="tl">
                    <a:srgbClr val="000000">
                      <a:alpha val="43137"/>
                    </a:srgbClr>
                  </a:outerShdw>
                </a:effectLst>
              </a:rPr>
              <a:t>Juan Carlos I University, shows the cost only of </a:t>
            </a:r>
            <a:r>
              <a:rPr lang="en-US" dirty="0">
                <a:effectLst>
                  <a:outerShdw blurRad="38100" dist="38100" dir="2700000" algn="tl">
                    <a:srgbClr val="000000">
                      <a:alpha val="43137"/>
                    </a:srgbClr>
                  </a:outerShdw>
                </a:effectLst>
              </a:rPr>
              <a:t>necessary </a:t>
            </a:r>
            <a:r>
              <a:rPr lang="en-US" dirty="0" smtClean="0">
                <a:effectLst>
                  <a:outerShdw blurRad="38100" dist="38100" dir="2700000" algn="tl">
                    <a:srgbClr val="000000">
                      <a:alpha val="43137"/>
                    </a:srgbClr>
                  </a:outerShdw>
                </a:effectLst>
              </a:rPr>
              <a:t>equipment (the </a:t>
            </a:r>
            <a:r>
              <a:rPr lang="en-US" dirty="0">
                <a:effectLst>
                  <a:outerShdw blurRad="38100" dist="38100" dir="2700000" algn="tl">
                    <a:srgbClr val="000000">
                      <a:alpha val="43137"/>
                    </a:srgbClr>
                  </a:outerShdw>
                </a:effectLst>
              </a:rPr>
              <a:t>equivalent of buying </a:t>
            </a:r>
            <a:r>
              <a:rPr lang="en-US" dirty="0">
                <a:solidFill>
                  <a:srgbClr val="C0504D"/>
                </a:solidFill>
                <a:effectLst>
                  <a:outerShdw blurRad="38100" dist="38100" dir="2700000" algn="tl">
                    <a:srgbClr val="000000">
                      <a:alpha val="43137"/>
                    </a:srgbClr>
                  </a:outerShdw>
                </a:effectLst>
              </a:rPr>
              <a:t>the parables</a:t>
            </a:r>
            <a:r>
              <a:rPr lang="en-US" dirty="0">
                <a:effectLst>
                  <a:outerShdw blurRad="38100" dist="38100" dir="2700000" algn="tl">
                    <a:srgbClr val="000000">
                      <a:alpha val="43137"/>
                    </a:srgbClr>
                  </a:outerShdw>
                </a:effectLst>
              </a:rPr>
              <a:t>). To </a:t>
            </a:r>
            <a:r>
              <a:rPr lang="en-US" dirty="0" smtClean="0">
                <a:effectLst>
                  <a:outerShdw blurRad="38100" dist="38100" dir="2700000" algn="tl">
                    <a:srgbClr val="000000">
                      <a:alpha val="43137"/>
                    </a:srgbClr>
                  </a:outerShdw>
                </a:effectLst>
              </a:rPr>
              <a:t>this </a:t>
            </a:r>
            <a:r>
              <a:rPr lang="en-US" dirty="0">
                <a:effectLst>
                  <a:outerShdw blurRad="38100" dist="38100" dir="2700000" algn="tl">
                    <a:srgbClr val="000000">
                      <a:alpha val="43137"/>
                    </a:srgbClr>
                  </a:outerShdw>
                </a:effectLst>
              </a:rPr>
              <a:t>must be added the rest of the installation costs, which adds</a:t>
            </a:r>
          </a:p>
          <a:p>
            <a:pPr algn="ctr">
              <a:defRPr/>
            </a:pPr>
            <a:r>
              <a:rPr lang="en-US" dirty="0">
                <a:effectLst>
                  <a:outerShdw blurRad="38100" dist="38100" dir="2700000" algn="tl">
                    <a:srgbClr val="000000">
                      <a:alpha val="43137"/>
                    </a:srgbClr>
                  </a:outerShdw>
                </a:effectLst>
              </a:rPr>
              <a:t>€ 4,849,257.03</a:t>
            </a:r>
            <a:r>
              <a:rPr lang="en-US" dirty="0" smtClean="0">
                <a:effectLst>
                  <a:outerShdw blurRad="38100" dist="38100" dir="2700000" algn="tl">
                    <a:srgbClr val="000000">
                      <a:alpha val="43137"/>
                    </a:srgbClr>
                  </a:outerShdw>
                </a:effectLst>
              </a:rPr>
              <a:t>.</a:t>
            </a:r>
            <a:endParaRPr lang="es-ES" dirty="0" smtClean="0">
              <a:effectLst>
                <a:outerShdw blurRad="38100" dist="38100" dir="2700000" algn="tl">
                  <a:srgbClr val="000000">
                    <a:alpha val="43137"/>
                  </a:srgbClr>
                </a:outerShdw>
              </a:effectLst>
              <a:latin typeface="+mn-lt"/>
            </a:endParaRPr>
          </a:p>
        </p:txBody>
      </p:sp>
      <p:sp>
        <p:nvSpPr>
          <p:cNvPr id="4" name="3 Rectángulo redondeado"/>
          <p:cNvSpPr/>
          <p:nvPr/>
        </p:nvSpPr>
        <p:spPr>
          <a:xfrm>
            <a:off x="2428875" y="214313"/>
            <a:ext cx="4429125" cy="785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2400" dirty="0" smtClean="0"/>
              <a:t>COMPARISON WITH OTHER </a:t>
            </a:r>
            <a:r>
              <a:rPr lang="es-ES" sz="2400" dirty="0" smtClean="0">
                <a:solidFill>
                  <a:schemeClr val="accent2"/>
                </a:solidFill>
              </a:rPr>
              <a:t>INSTALLATIONS</a:t>
            </a:r>
            <a:endParaRPr lang="es-ES" sz="2400" dirty="0">
              <a:solidFill>
                <a:schemeClr val="accent2"/>
              </a:solidFill>
            </a:endParaRPr>
          </a:p>
        </p:txBody>
      </p:sp>
      <p:pic>
        <p:nvPicPr>
          <p:cNvPr id="29701" name="Picture 2" descr="C:\Documents and Settings\Administrador\Escritorio\Escritorio Antiguo\RODOLFO\PC\G. N. PROHINAL\Logo PROHINAL definitivo.bmp"/>
          <p:cNvPicPr>
            <a:picLocks noChangeAspect="1" noChangeArrowheads="1"/>
          </p:cNvPicPr>
          <p:nvPr/>
        </p:nvPicPr>
        <p:blipFill>
          <a:blip r:embed="rId3" cstate="print">
            <a:extLst>
              <a:ext uri="{28A0092B-C50C-407E-A947-70E740481C1C}">
                <a14:useLocalDpi xmlns:a14="http://schemas.microsoft.com/office/drawing/2010/main" val="0"/>
              </a:ext>
            </a:extLst>
          </a:blip>
          <a:srcRect l="25381" t="36736" r="29778" b="37943"/>
          <a:stretch>
            <a:fillRect/>
          </a:stretch>
        </p:blipFill>
        <p:spPr bwMode="auto">
          <a:xfrm>
            <a:off x="7429500" y="214313"/>
            <a:ext cx="15621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3" descr="C:\Documents and Settings\Administrador\Escritorio\Energía SOLAR\Logotipo JVR.bmp"/>
          <p:cNvPicPr>
            <a:picLocks noChangeAspect="1" noChangeArrowheads="1"/>
          </p:cNvPicPr>
          <p:nvPr/>
        </p:nvPicPr>
        <p:blipFill>
          <a:blip r:embed="rId4">
            <a:extLst>
              <a:ext uri="{28A0092B-C50C-407E-A947-70E740481C1C}">
                <a14:useLocalDpi xmlns:a14="http://schemas.microsoft.com/office/drawing/2010/main" val="0"/>
              </a:ext>
            </a:extLst>
          </a:blip>
          <a:srcRect l="14677" r="16341" b="15466"/>
          <a:stretch>
            <a:fillRect/>
          </a:stretch>
        </p:blipFill>
        <p:spPr bwMode="auto">
          <a:xfrm>
            <a:off x="0" y="0"/>
            <a:ext cx="1357313"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440824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normAutofit/>
          </a:bodyPr>
          <a:lstStyle/>
          <a:p>
            <a:r>
              <a:rPr lang="es-ES" dirty="0" err="1" smtClean="0"/>
              <a:t>Generator</a:t>
            </a:r>
            <a:r>
              <a:rPr lang="es-ES" dirty="0" smtClean="0"/>
              <a:t> </a:t>
            </a:r>
            <a:r>
              <a:rPr lang="es-ES" dirty="0" err="1" smtClean="0"/>
              <a:t>with</a:t>
            </a:r>
            <a:r>
              <a:rPr lang="es-ES" dirty="0" smtClean="0"/>
              <a:t> </a:t>
            </a:r>
            <a:r>
              <a:rPr lang="es-ES" dirty="0" err="1" smtClean="0"/>
              <a:t>parabolic</a:t>
            </a:r>
            <a:r>
              <a:rPr lang="es-ES" dirty="0" smtClean="0"/>
              <a:t> </a:t>
            </a:r>
            <a:r>
              <a:rPr lang="es-ES" dirty="0" err="1" smtClean="0"/>
              <a:t>concentrator</a:t>
            </a:r>
            <a:r>
              <a:rPr lang="es-ES" dirty="0" smtClean="0"/>
              <a:t> </a:t>
            </a:r>
            <a:endParaRPr lang="es-ES" dirty="0"/>
          </a:p>
        </p:txBody>
      </p:sp>
      <p:sp>
        <p:nvSpPr>
          <p:cNvPr id="3" name="Subtitle 2"/>
          <p:cNvSpPr>
            <a:spLocks noGrp="1"/>
          </p:cNvSpPr>
          <p:nvPr>
            <p:ph type="subTitle" idx="1"/>
            <p:custDataLst>
              <p:tags r:id="rId3"/>
            </p:custDataLst>
          </p:nvPr>
        </p:nvSpPr>
        <p:spPr/>
        <p:txBody>
          <a:bodyPr>
            <a:normAutofit/>
          </a:bodyPr>
          <a:lstStyle/>
          <a:p>
            <a:r>
              <a:rPr lang="es-ES" dirty="0" smtClean="0"/>
              <a:t> </a:t>
            </a:r>
          </a:p>
          <a:p>
            <a:r>
              <a:rPr lang="es-ES" dirty="0" err="1" smtClean="0"/>
              <a:t>July</a:t>
            </a:r>
            <a:r>
              <a:rPr lang="es-ES" dirty="0" smtClean="0"/>
              <a:t> 2013</a:t>
            </a:r>
            <a:endParaRPr lang="es-ES" dirty="0"/>
          </a:p>
        </p:txBody>
      </p:sp>
      <p:sp>
        <p:nvSpPr>
          <p:cNvPr id="4" name="CuadroTexto 3"/>
          <p:cNvSpPr txBox="1"/>
          <p:nvPr/>
        </p:nvSpPr>
        <p:spPr>
          <a:xfrm>
            <a:off x="381000" y="5301208"/>
            <a:ext cx="8079432" cy="1015663"/>
          </a:xfrm>
          <a:prstGeom prst="rect">
            <a:avLst/>
          </a:prstGeom>
          <a:noFill/>
        </p:spPr>
        <p:txBody>
          <a:bodyPr wrap="square" rtlCol="0">
            <a:spAutoFit/>
          </a:bodyPr>
          <a:lstStyle/>
          <a:p>
            <a:pPr algn="ctr"/>
            <a:r>
              <a:rPr lang="es-ES" sz="6000" dirty="0" err="1" smtClean="0"/>
              <a:t>We</a:t>
            </a:r>
            <a:r>
              <a:rPr lang="es-ES" sz="6000" dirty="0" smtClean="0"/>
              <a:t> </a:t>
            </a:r>
            <a:r>
              <a:rPr lang="es-ES" sz="6000" dirty="0" err="1" smtClean="0"/>
              <a:t>thank</a:t>
            </a:r>
            <a:r>
              <a:rPr lang="es-ES" sz="6000" dirty="0" smtClean="0"/>
              <a:t> </a:t>
            </a:r>
            <a:r>
              <a:rPr lang="es-ES" sz="6000" dirty="0" err="1" smtClean="0"/>
              <a:t>you</a:t>
            </a:r>
            <a:endParaRPr lang="es-ES" sz="6000" dirty="0"/>
          </a:p>
        </p:txBody>
      </p:sp>
      <p:sp>
        <p:nvSpPr>
          <p:cNvPr id="5" name="CuadroTexto 4"/>
          <p:cNvSpPr txBox="1"/>
          <p:nvPr/>
        </p:nvSpPr>
        <p:spPr>
          <a:xfrm>
            <a:off x="3053778" y="4653136"/>
            <a:ext cx="3678461" cy="646331"/>
          </a:xfrm>
          <a:prstGeom prst="rect">
            <a:avLst/>
          </a:prstGeom>
          <a:noFill/>
        </p:spPr>
        <p:txBody>
          <a:bodyPr wrap="square" rtlCol="0">
            <a:spAutoFit/>
          </a:bodyPr>
          <a:lstStyle/>
          <a:p>
            <a:r>
              <a:rPr lang="es-ES" dirty="0" smtClean="0"/>
              <a:t>¿WOULD YOU BE INTERESTED?</a:t>
            </a:r>
          </a:p>
          <a:p>
            <a:pPr algn="ctr"/>
            <a:r>
              <a:rPr lang="es-ES" dirty="0" smtClean="0"/>
              <a:t>jonas@jvr.es</a:t>
            </a:r>
            <a:endParaRPr lang="es-ES" dirty="0"/>
          </a:p>
        </p:txBody>
      </p:sp>
    </p:spTree>
    <p:custDataLst>
      <p:tags r:id="rId1"/>
    </p:custDataLst>
    <p:extLst>
      <p:ext uri="{BB962C8B-B14F-4D97-AF65-F5344CB8AC3E}">
        <p14:creationId xmlns:p14="http://schemas.microsoft.com/office/powerpoint/2010/main" val="33990563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836712"/>
            <a:ext cx="8229600" cy="6192687"/>
          </a:xfrm>
        </p:spPr>
        <p:txBody>
          <a:bodyPr>
            <a:noAutofit/>
          </a:bodyPr>
          <a:lstStyle/>
          <a:p>
            <a:pPr algn="ctr">
              <a:lnSpc>
                <a:spcPct val="210000"/>
              </a:lnSpc>
              <a:buNone/>
            </a:pPr>
            <a:r>
              <a:rPr lang="es-ES" sz="2800" b="1" dirty="0" err="1" smtClean="0">
                <a:latin typeface="Arial Black" pitchFamily="34" charset="0"/>
                <a:cs typeface="Tahoma" pitchFamily="34" charset="0"/>
              </a:rPr>
              <a:t>The</a:t>
            </a:r>
            <a:r>
              <a:rPr lang="es-ES" sz="2800" b="1" dirty="0" smtClean="0">
                <a:latin typeface="Arial Black" pitchFamily="34" charset="0"/>
                <a:cs typeface="Tahoma" pitchFamily="34" charset="0"/>
              </a:rPr>
              <a:t> </a:t>
            </a:r>
            <a:r>
              <a:rPr lang="es-ES" sz="2800" b="1" dirty="0" err="1" smtClean="0">
                <a:latin typeface="Arial Black" pitchFamily="34" charset="0"/>
                <a:cs typeface="Tahoma" pitchFamily="34" charset="0"/>
              </a:rPr>
              <a:t>answer</a:t>
            </a:r>
            <a:r>
              <a:rPr lang="es-ES" sz="2800" b="1" dirty="0">
                <a:latin typeface="Arial Black" pitchFamily="34" charset="0"/>
                <a:cs typeface="Tahoma" pitchFamily="34" charset="0"/>
              </a:rPr>
              <a:t> </a:t>
            </a:r>
            <a:r>
              <a:rPr lang="es-ES" sz="2800" b="1" dirty="0" err="1" smtClean="0">
                <a:latin typeface="Arial Black" pitchFamily="34" charset="0"/>
                <a:cs typeface="Tahoma" pitchFamily="34" charset="0"/>
              </a:rPr>
              <a:t>is</a:t>
            </a:r>
            <a:r>
              <a:rPr lang="es-ES" sz="2800" b="1" dirty="0" smtClean="0">
                <a:latin typeface="Arial Black" pitchFamily="34" charset="0"/>
                <a:cs typeface="Tahoma" pitchFamily="34" charset="0"/>
              </a:rPr>
              <a:t> </a:t>
            </a:r>
            <a:r>
              <a:rPr lang="es-ES" sz="2800" b="1" dirty="0" err="1" smtClean="0">
                <a:latin typeface="Arial Black" pitchFamily="34" charset="0"/>
                <a:cs typeface="Tahoma" pitchFamily="34" charset="0"/>
              </a:rPr>
              <a:t>very</a:t>
            </a:r>
            <a:r>
              <a:rPr lang="es-ES" sz="2800" b="1" dirty="0" smtClean="0">
                <a:latin typeface="Arial Black" pitchFamily="34" charset="0"/>
                <a:cs typeface="Tahoma" pitchFamily="34" charset="0"/>
              </a:rPr>
              <a:t> </a:t>
            </a:r>
            <a:r>
              <a:rPr lang="es-ES" sz="2800" b="1" dirty="0" err="1" smtClean="0">
                <a:latin typeface="Arial Black" pitchFamily="34" charset="0"/>
                <a:cs typeface="Tahoma" pitchFamily="34" charset="0"/>
              </a:rPr>
              <a:t>easy</a:t>
            </a:r>
            <a:endParaRPr lang="es-ES" sz="2400" b="1" dirty="0" smtClean="0">
              <a:latin typeface="Arial Black" pitchFamily="34" charset="0"/>
              <a:cs typeface="Tahoma" pitchFamily="34" charset="0"/>
            </a:endParaRPr>
          </a:p>
          <a:p>
            <a:pPr algn="just">
              <a:lnSpc>
                <a:spcPct val="150000"/>
              </a:lnSpc>
              <a:buNone/>
            </a:pPr>
            <a:r>
              <a:rPr lang="es-ES" sz="2400" b="1" dirty="0" smtClean="0">
                <a:latin typeface="Arial Black" pitchFamily="34" charset="0"/>
                <a:cs typeface="Tahoma" pitchFamily="34" charset="0"/>
              </a:rPr>
              <a:t>   </a:t>
            </a:r>
            <a:r>
              <a:rPr lang="es-ES" sz="1800" b="1" dirty="0" smtClean="0">
                <a:latin typeface="Arial Black" pitchFamily="34" charset="0"/>
                <a:cs typeface="Tahoma" pitchFamily="34" charset="0"/>
              </a:rPr>
              <a:t>1st.- </a:t>
            </a:r>
            <a:r>
              <a:rPr lang="es-ES" sz="1800" b="1" dirty="0" err="1">
                <a:latin typeface="Arial Black" pitchFamily="34" charset="0"/>
                <a:cs typeface="Tahoma" pitchFamily="34" charset="0"/>
              </a:rPr>
              <a:t>E</a:t>
            </a:r>
            <a:r>
              <a:rPr lang="es-ES" sz="1800" b="1" dirty="0" err="1" smtClean="0">
                <a:latin typeface="Arial Black" pitchFamily="34" charset="0"/>
                <a:cs typeface="Tahoma" pitchFamily="34" charset="0"/>
              </a:rPr>
              <a:t>ven</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with</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the</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efforts</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that</a:t>
            </a:r>
            <a:r>
              <a:rPr lang="es-ES" sz="1800" b="1" dirty="0" smtClean="0">
                <a:latin typeface="Arial Black" pitchFamily="34" charset="0"/>
                <a:cs typeface="Tahoma" pitchFamily="34" charset="0"/>
              </a:rPr>
              <a:t> are </a:t>
            </a:r>
            <a:r>
              <a:rPr lang="es-ES" sz="1800" b="1" dirty="0" err="1" smtClean="0">
                <a:latin typeface="Arial Black" pitchFamily="34" charset="0"/>
                <a:cs typeface="Tahoma" pitchFamily="34" charset="0"/>
              </a:rPr>
              <a:t>being</a:t>
            </a:r>
            <a:r>
              <a:rPr lang="es-ES" sz="1800" b="1" dirty="0" smtClean="0">
                <a:latin typeface="Arial Black" pitchFamily="34" charset="0"/>
                <a:cs typeface="Tahoma" pitchFamily="34" charset="0"/>
              </a:rPr>
              <a:t> done in </a:t>
            </a:r>
            <a:r>
              <a:rPr lang="es-ES" sz="1800" b="1" dirty="0" err="1" smtClean="0">
                <a:latin typeface="Arial Black" pitchFamily="34" charset="0"/>
                <a:cs typeface="Tahoma" pitchFamily="34" charset="0"/>
              </a:rPr>
              <a:t>the</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field</a:t>
            </a:r>
            <a:r>
              <a:rPr lang="es-ES" sz="1800" b="1" dirty="0" smtClean="0">
                <a:latin typeface="Arial Black" pitchFamily="34" charset="0"/>
                <a:cs typeface="Tahoma" pitchFamily="34" charset="0"/>
              </a:rPr>
              <a:t> of </a:t>
            </a:r>
            <a:r>
              <a:rPr lang="es-ES" sz="1800" b="1" dirty="0" err="1" smtClean="0">
                <a:latin typeface="Arial Black" pitchFamily="34" charset="0"/>
                <a:cs typeface="Tahoma" pitchFamily="34" charset="0"/>
              </a:rPr>
              <a:t>the</a:t>
            </a:r>
            <a:r>
              <a:rPr lang="es-ES" sz="1800" b="1" dirty="0" smtClean="0">
                <a:latin typeface="Arial Black" pitchFamily="34" charset="0"/>
                <a:cs typeface="Tahoma" pitchFamily="34" charset="0"/>
              </a:rPr>
              <a:t> use of </a:t>
            </a:r>
            <a:r>
              <a:rPr lang="es-ES" sz="1800" b="1" dirty="0" err="1" smtClean="0">
                <a:latin typeface="Arial Black" pitchFamily="34" charset="0"/>
                <a:cs typeface="Tahoma" pitchFamily="34" charset="0"/>
              </a:rPr>
              <a:t>Renewable</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Energy</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there</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was</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not</a:t>
            </a:r>
            <a:r>
              <a:rPr lang="es-ES" sz="1800" b="1" dirty="0" smtClean="0">
                <a:latin typeface="Arial Black" pitchFamily="34" charset="0"/>
                <a:cs typeface="Tahoma" pitchFamily="34" charset="0"/>
              </a:rPr>
              <a:t> a </a:t>
            </a:r>
            <a:r>
              <a:rPr lang="es-ES" sz="1800" b="1" dirty="0" err="1" smtClean="0">
                <a:latin typeface="Arial Black" pitchFamily="34" charset="0"/>
                <a:cs typeface="Tahoma" pitchFamily="34" charset="0"/>
              </a:rPr>
              <a:t>technology</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effective</a:t>
            </a:r>
            <a:r>
              <a:rPr lang="es-ES" sz="1800" b="1" dirty="0" smtClean="0">
                <a:latin typeface="Arial Black" pitchFamily="34" charset="0"/>
                <a:cs typeface="Tahoma" pitchFamily="34" charset="0"/>
              </a:rPr>
              <a:t> and </a:t>
            </a:r>
            <a:r>
              <a:rPr lang="es-ES" sz="1800" b="1" dirty="0" err="1" smtClean="0">
                <a:latin typeface="Arial Black" pitchFamily="34" charset="0"/>
                <a:cs typeface="Tahoma" pitchFamily="34" charset="0"/>
              </a:rPr>
              <a:t>economical</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enough</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to</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turn</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out</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being</a:t>
            </a:r>
            <a:r>
              <a:rPr lang="es-ES" sz="1800" b="1" dirty="0" smtClean="0">
                <a:latin typeface="Arial Black" pitchFamily="34" charset="0"/>
                <a:cs typeface="Tahoma" pitchFamily="34" charset="0"/>
              </a:rPr>
              <a:t> rentable </a:t>
            </a:r>
            <a:r>
              <a:rPr lang="es-ES" sz="1800" b="1" dirty="0" err="1" smtClean="0">
                <a:latin typeface="Arial Black" pitchFamily="34" charset="0"/>
                <a:cs typeface="Tahoma" pitchFamily="34" charset="0"/>
              </a:rPr>
              <a:t>the</a:t>
            </a:r>
            <a:r>
              <a:rPr lang="es-ES" sz="1800" b="1" dirty="0" smtClean="0">
                <a:latin typeface="Arial Black" pitchFamily="34" charset="0"/>
                <a:cs typeface="Tahoma" pitchFamily="34" charset="0"/>
              </a:rPr>
              <a:t> use of </a:t>
            </a:r>
            <a:r>
              <a:rPr lang="es-ES" sz="1800" b="1" dirty="0" err="1" smtClean="0">
                <a:latin typeface="Arial Black" pitchFamily="34" charset="0"/>
                <a:cs typeface="Tahoma" pitchFamily="34" charset="0"/>
              </a:rPr>
              <a:t>this</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clean</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energy</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until</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now</a:t>
            </a:r>
            <a:r>
              <a:rPr lang="es-ES" sz="1800" b="1" dirty="0" smtClean="0">
                <a:latin typeface="Arial Black" pitchFamily="34" charset="0"/>
                <a:cs typeface="Tahoma" pitchFamily="34" charset="0"/>
              </a:rPr>
              <a:t>.</a:t>
            </a:r>
          </a:p>
          <a:p>
            <a:pPr algn="just">
              <a:lnSpc>
                <a:spcPct val="150000"/>
              </a:lnSpc>
              <a:buNone/>
            </a:pPr>
            <a:endParaRPr lang="es-ES" sz="1800" b="1" dirty="0" smtClean="0">
              <a:latin typeface="Arial Black" pitchFamily="34" charset="0"/>
              <a:cs typeface="Tahoma" pitchFamily="34" charset="0"/>
            </a:endParaRPr>
          </a:p>
          <a:p>
            <a:pPr algn="just">
              <a:lnSpc>
                <a:spcPct val="150000"/>
              </a:lnSpc>
              <a:buNone/>
            </a:pPr>
            <a:r>
              <a:rPr lang="es-ES" sz="1800" b="1" dirty="0" smtClean="0">
                <a:latin typeface="Arial Black" pitchFamily="34" charset="0"/>
                <a:cs typeface="Tahoma" pitchFamily="34" charset="0"/>
              </a:rPr>
              <a:t>	2nd – </a:t>
            </a:r>
            <a:r>
              <a:rPr lang="es-ES" sz="1800" b="1" dirty="0" err="1" smtClean="0">
                <a:latin typeface="Arial Black" pitchFamily="34" charset="0"/>
                <a:cs typeface="Tahoma" pitchFamily="34" charset="0"/>
              </a:rPr>
              <a:t>All</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the</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technology</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used</a:t>
            </a:r>
            <a:r>
              <a:rPr lang="es-ES" sz="1800" b="1" dirty="0" smtClean="0">
                <a:latin typeface="Arial Black" pitchFamily="34" charset="0"/>
                <a:cs typeface="Tahoma" pitchFamily="34" charset="0"/>
              </a:rPr>
              <a:t> in </a:t>
            </a:r>
            <a:r>
              <a:rPr lang="es-ES" sz="1800" b="1" dirty="0" err="1" smtClean="0">
                <a:latin typeface="Arial Black" pitchFamily="34" charset="0"/>
                <a:cs typeface="Tahoma" pitchFamily="34" charset="0"/>
              </a:rPr>
              <a:t>the</a:t>
            </a:r>
            <a:r>
              <a:rPr lang="es-ES" sz="1800" b="1" dirty="0" smtClean="0">
                <a:latin typeface="Arial Black" pitchFamily="34" charset="0"/>
                <a:cs typeface="Tahoma" pitchFamily="34" charset="0"/>
              </a:rPr>
              <a:t> solar </a:t>
            </a:r>
            <a:r>
              <a:rPr lang="es-ES" sz="1800" b="1" dirty="0" err="1" smtClean="0">
                <a:latin typeface="Arial Black" pitchFamily="34" charset="0"/>
                <a:cs typeface="Tahoma" pitchFamily="34" charset="0"/>
              </a:rPr>
              <a:t>power</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production</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evolves</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from</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the</a:t>
            </a:r>
            <a:r>
              <a:rPr lang="es-ES" sz="1800" b="1" dirty="0" smtClean="0">
                <a:latin typeface="Arial Black" pitchFamily="34" charset="0"/>
                <a:cs typeface="Tahoma" pitchFamily="34" charset="0"/>
              </a:rPr>
              <a:t> use of </a:t>
            </a:r>
            <a:r>
              <a:rPr lang="es-ES" sz="1800" b="1" dirty="0" err="1" smtClean="0">
                <a:latin typeface="Arial Black" pitchFamily="34" charset="0"/>
                <a:cs typeface="Tahoma" pitchFamily="34" charset="0"/>
              </a:rPr>
              <a:t>steam</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associated</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with</a:t>
            </a:r>
            <a:r>
              <a:rPr lang="es-ES" sz="1800" b="1" dirty="0" smtClean="0">
                <a:latin typeface="Arial Black" pitchFamily="34" charset="0"/>
                <a:cs typeface="Tahoma" pitchFamily="34" charset="0"/>
              </a:rPr>
              <a:t> a </a:t>
            </a:r>
            <a:r>
              <a:rPr lang="es-ES" sz="1800" b="1" dirty="0" err="1" smtClean="0">
                <a:latin typeface="Arial Black" pitchFamily="34" charset="0"/>
                <a:cs typeface="Tahoma" pitchFamily="34" charset="0"/>
              </a:rPr>
              <a:t>conventional</a:t>
            </a:r>
            <a:r>
              <a:rPr lang="es-ES" sz="1800" b="1" dirty="0" smtClean="0">
                <a:latin typeface="Arial Black" pitchFamily="34" charset="0"/>
                <a:cs typeface="Tahoma" pitchFamily="34" charset="0"/>
              </a:rPr>
              <a:t> turbine. </a:t>
            </a:r>
            <a:r>
              <a:rPr lang="es-ES" sz="1800" b="1" dirty="0" err="1" smtClean="0">
                <a:latin typeface="Arial Black" pitchFamily="34" charset="0"/>
                <a:cs typeface="Tahoma" pitchFamily="34" charset="0"/>
              </a:rPr>
              <a:t>That</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is</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to</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say</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the</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same</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technology</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developed</a:t>
            </a:r>
            <a:r>
              <a:rPr lang="es-ES" sz="1800" b="1" dirty="0" smtClean="0">
                <a:latin typeface="Arial Black" pitchFamily="34" charset="0"/>
                <a:cs typeface="Tahoma" pitchFamily="34" charset="0"/>
              </a:rPr>
              <a:t> in 1804, </a:t>
            </a:r>
            <a:r>
              <a:rPr lang="es-ES" sz="1800" b="1" dirty="0" err="1" smtClean="0">
                <a:latin typeface="Arial Black" pitchFamily="34" charset="0"/>
                <a:cs typeface="Tahoma" pitchFamily="34" charset="0"/>
              </a:rPr>
              <a:t>applied</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to</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the</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fabricaton</a:t>
            </a:r>
            <a:r>
              <a:rPr lang="es-ES" sz="1800" b="1" dirty="0" smtClean="0">
                <a:latin typeface="Arial Black" pitchFamily="34" charset="0"/>
                <a:cs typeface="Tahoma" pitchFamily="34" charset="0"/>
              </a:rPr>
              <a:t> of </a:t>
            </a:r>
            <a:r>
              <a:rPr lang="es-ES" sz="1800" b="1" dirty="0" err="1" smtClean="0">
                <a:latin typeface="Arial Black" pitchFamily="34" charset="0"/>
                <a:cs typeface="Tahoma" pitchFamily="34" charset="0"/>
              </a:rPr>
              <a:t>the</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first</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steam</a:t>
            </a:r>
            <a:r>
              <a:rPr lang="es-ES" sz="1800" b="1" dirty="0" smtClean="0">
                <a:latin typeface="Arial Black" pitchFamily="34" charset="0"/>
                <a:cs typeface="Tahoma" pitchFamily="34" charset="0"/>
              </a:rPr>
              <a:t> </a:t>
            </a:r>
            <a:r>
              <a:rPr lang="es-ES" sz="1800" b="1" dirty="0" err="1" smtClean="0">
                <a:latin typeface="Arial Black" pitchFamily="34" charset="0"/>
                <a:cs typeface="Tahoma" pitchFamily="34" charset="0"/>
              </a:rPr>
              <a:t>locomotive</a:t>
            </a:r>
            <a:r>
              <a:rPr lang="es-ES" sz="1800" b="1" dirty="0" smtClean="0">
                <a:latin typeface="Arial Black" pitchFamily="34" charset="0"/>
                <a:cs typeface="Tahoma" pitchFamily="34" charset="0"/>
              </a:rPr>
              <a:t>.</a:t>
            </a:r>
          </a:p>
          <a:p>
            <a:pPr algn="just">
              <a:lnSpc>
                <a:spcPct val="150000"/>
              </a:lnSpc>
              <a:buNone/>
            </a:pPr>
            <a:endParaRPr lang="es-ES" sz="1800" b="1" dirty="0" smtClean="0">
              <a:latin typeface="Arial Black" pitchFamily="34" charset="0"/>
              <a:cs typeface="Tahoma" pitchFamily="34" charset="0"/>
            </a:endParaRPr>
          </a:p>
          <a:p>
            <a:pPr algn="ctr">
              <a:buNone/>
            </a:pPr>
            <a:endParaRPr lang="es-ES" sz="1800" b="1" dirty="0"/>
          </a:p>
        </p:txBody>
      </p:sp>
      <p:pic>
        <p:nvPicPr>
          <p:cNvPr id="4"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7" name="6 Marcador de número de diapositiva"/>
          <p:cNvSpPr>
            <a:spLocks noGrp="1"/>
          </p:cNvSpPr>
          <p:nvPr>
            <p:ph type="sldNum" sz="quarter" idx="12"/>
          </p:nvPr>
        </p:nvSpPr>
        <p:spPr/>
        <p:txBody>
          <a:bodyPr/>
          <a:lstStyle/>
          <a:p>
            <a:fld id="{49DE8E72-DAFE-4D86-B4FC-C4B92A546FEB}" type="slidenum">
              <a:rPr lang="es-ES" smtClean="0"/>
              <a:pPr/>
              <a:t>6</a:t>
            </a:fld>
            <a:endParaRPr lang="es-E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42910" y="1714488"/>
            <a:ext cx="7858180" cy="4801315"/>
          </a:xfrm>
          <a:prstGeom prst="rect">
            <a:avLst/>
          </a:prstGeom>
        </p:spPr>
        <p:txBody>
          <a:bodyPr wrap="square">
            <a:spAutoFit/>
          </a:bodyPr>
          <a:lstStyle/>
          <a:p>
            <a:pPr algn="just"/>
            <a:r>
              <a:rPr lang="es-ES" dirty="0" err="1" smtClean="0">
                <a:latin typeface="Arial" pitchFamily="34" charset="0"/>
                <a:cs typeface="Arial" pitchFamily="34" charset="0"/>
              </a:rPr>
              <a:t>Nowadays</a:t>
            </a:r>
            <a:r>
              <a:rPr lang="es-ES" dirty="0" smtClean="0">
                <a:latin typeface="Arial" pitchFamily="34" charset="0"/>
                <a:cs typeface="Arial" pitchFamily="34" charset="0"/>
              </a:rPr>
              <a:t>, </a:t>
            </a:r>
            <a:r>
              <a:rPr lang="es-ES" dirty="0" err="1" smtClean="0">
                <a:latin typeface="Arial" pitchFamily="34" charset="0"/>
                <a:cs typeface="Arial" pitchFamily="34" charset="0"/>
              </a:rPr>
              <a:t>for</a:t>
            </a:r>
            <a:r>
              <a:rPr lang="es-ES" dirty="0" smtClean="0">
                <a:latin typeface="Arial" pitchFamily="34" charset="0"/>
                <a:cs typeface="Arial" pitchFamily="34" charset="0"/>
              </a:rPr>
              <a:t> </a:t>
            </a:r>
            <a:r>
              <a:rPr lang="es-ES" dirty="0" err="1" smtClean="0">
                <a:latin typeface="Arial" pitchFamily="34" charset="0"/>
                <a:cs typeface="Arial" pitchFamily="34" charset="0"/>
              </a:rPr>
              <a:t>the</a:t>
            </a:r>
            <a:r>
              <a:rPr lang="es-ES" dirty="0" smtClean="0">
                <a:latin typeface="Arial" pitchFamily="34" charset="0"/>
                <a:cs typeface="Arial" pitchFamily="34" charset="0"/>
              </a:rPr>
              <a:t> </a:t>
            </a:r>
            <a:r>
              <a:rPr lang="es-ES" dirty="0" err="1" smtClean="0">
                <a:latin typeface="Arial" pitchFamily="34" charset="0"/>
                <a:cs typeface="Arial" pitchFamily="34" charset="0"/>
              </a:rPr>
              <a:t>production</a:t>
            </a:r>
            <a:r>
              <a:rPr lang="es-ES" dirty="0" smtClean="0">
                <a:latin typeface="Arial" pitchFamily="34" charset="0"/>
                <a:cs typeface="Arial" pitchFamily="34" charset="0"/>
              </a:rPr>
              <a:t> of </a:t>
            </a:r>
            <a:r>
              <a:rPr lang="es-ES" dirty="0" err="1" smtClean="0">
                <a:latin typeface="Arial" pitchFamily="34" charset="0"/>
                <a:cs typeface="Arial" pitchFamily="34" charset="0"/>
              </a:rPr>
              <a:t>energy</a:t>
            </a:r>
            <a:r>
              <a:rPr lang="es-ES" dirty="0" smtClean="0">
                <a:latin typeface="Arial" pitchFamily="34" charset="0"/>
                <a:cs typeface="Arial" pitchFamily="34" charset="0"/>
              </a:rPr>
              <a:t> </a:t>
            </a:r>
            <a:r>
              <a:rPr lang="es-ES" dirty="0" err="1" smtClean="0">
                <a:latin typeface="Arial" pitchFamily="34" charset="0"/>
                <a:cs typeface="Arial" pitchFamily="34" charset="0"/>
              </a:rPr>
              <a:t>through</a:t>
            </a:r>
            <a:r>
              <a:rPr lang="es-ES" dirty="0" smtClean="0">
                <a:latin typeface="Arial" pitchFamily="34" charset="0"/>
                <a:cs typeface="Arial" pitchFamily="34" charset="0"/>
              </a:rPr>
              <a:t> </a:t>
            </a:r>
            <a:r>
              <a:rPr lang="es-ES" dirty="0" err="1" smtClean="0">
                <a:latin typeface="Arial" pitchFamily="34" charset="0"/>
                <a:cs typeface="Arial" pitchFamily="34" charset="0"/>
              </a:rPr>
              <a:t>the</a:t>
            </a:r>
            <a:r>
              <a:rPr lang="es-ES" dirty="0" smtClean="0">
                <a:latin typeface="Arial" pitchFamily="34" charset="0"/>
                <a:cs typeface="Arial" pitchFamily="34" charset="0"/>
              </a:rPr>
              <a:t> use of </a:t>
            </a:r>
            <a:r>
              <a:rPr lang="es-ES" dirty="0" err="1" smtClean="0">
                <a:latin typeface="Arial" pitchFamily="34" charset="0"/>
                <a:cs typeface="Arial" pitchFamily="34" charset="0"/>
              </a:rPr>
              <a:t>sunbeams</a:t>
            </a:r>
            <a:r>
              <a:rPr lang="es-ES" dirty="0" smtClean="0">
                <a:latin typeface="Arial" pitchFamily="34" charset="0"/>
                <a:cs typeface="Arial" pitchFamily="34" charset="0"/>
              </a:rPr>
              <a:t>, </a:t>
            </a:r>
            <a:r>
              <a:rPr lang="es-ES" dirty="0" err="1" smtClean="0">
                <a:latin typeface="Arial" pitchFamily="34" charset="0"/>
                <a:cs typeface="Arial" pitchFamily="34" charset="0"/>
              </a:rPr>
              <a:t>there</a:t>
            </a:r>
            <a:r>
              <a:rPr lang="es-ES" dirty="0" smtClean="0">
                <a:latin typeface="Arial" pitchFamily="34" charset="0"/>
                <a:cs typeface="Arial" pitchFamily="34" charset="0"/>
              </a:rPr>
              <a:t> are </a:t>
            </a:r>
            <a:r>
              <a:rPr lang="es-ES" dirty="0" err="1" smtClean="0">
                <a:latin typeface="Arial" pitchFamily="34" charset="0"/>
                <a:cs typeface="Arial" pitchFamily="34" charset="0"/>
              </a:rPr>
              <a:t>only</a:t>
            </a:r>
            <a:r>
              <a:rPr lang="es-ES" dirty="0" smtClean="0">
                <a:latin typeface="Arial" pitchFamily="34" charset="0"/>
                <a:cs typeface="Arial" pitchFamily="34" charset="0"/>
              </a:rPr>
              <a:t> </a:t>
            </a:r>
            <a:r>
              <a:rPr lang="es-ES" dirty="0" err="1" smtClean="0">
                <a:latin typeface="Arial" pitchFamily="34" charset="0"/>
                <a:cs typeface="Arial" pitchFamily="34" charset="0"/>
              </a:rPr>
              <a:t>two</a:t>
            </a:r>
            <a:r>
              <a:rPr lang="es-ES" dirty="0" smtClean="0">
                <a:latin typeface="Arial" pitchFamily="34" charset="0"/>
                <a:cs typeface="Arial" pitchFamily="34" charset="0"/>
              </a:rPr>
              <a:t> active </a:t>
            </a:r>
            <a:r>
              <a:rPr lang="es-ES" dirty="0" err="1" smtClean="0">
                <a:latin typeface="Arial" pitchFamily="34" charset="0"/>
                <a:cs typeface="Arial" pitchFamily="34" charset="0"/>
              </a:rPr>
              <a:t>technologies</a:t>
            </a:r>
            <a:r>
              <a:rPr lang="es-ES" dirty="0" smtClean="0">
                <a:latin typeface="Arial" pitchFamily="34" charset="0"/>
                <a:cs typeface="Arial" pitchFamily="34" charset="0"/>
              </a:rPr>
              <a:t>: a) </a:t>
            </a:r>
            <a:r>
              <a:rPr lang="es-ES" dirty="0" err="1" smtClean="0">
                <a:latin typeface="Arial" pitchFamily="34" charset="0"/>
                <a:cs typeface="Arial" pitchFamily="34" charset="0"/>
              </a:rPr>
              <a:t>The</a:t>
            </a:r>
            <a:r>
              <a:rPr lang="es-ES" dirty="0" smtClean="0">
                <a:latin typeface="Arial" pitchFamily="34" charset="0"/>
                <a:cs typeface="Arial" pitchFamily="34" charset="0"/>
              </a:rPr>
              <a:t> </a:t>
            </a:r>
            <a:r>
              <a:rPr lang="es-ES" dirty="0" err="1" smtClean="0">
                <a:latin typeface="Arial" pitchFamily="34" charset="0"/>
                <a:cs typeface="Arial" pitchFamily="34" charset="0"/>
              </a:rPr>
              <a:t>one</a:t>
            </a:r>
            <a:r>
              <a:rPr lang="es-ES" dirty="0" smtClean="0">
                <a:latin typeface="Arial" pitchFamily="34" charset="0"/>
                <a:cs typeface="Arial" pitchFamily="34" charset="0"/>
              </a:rPr>
              <a:t> </a:t>
            </a:r>
            <a:r>
              <a:rPr lang="es-ES" dirty="0" err="1" smtClean="0">
                <a:latin typeface="Arial" pitchFamily="34" charset="0"/>
                <a:cs typeface="Arial" pitchFamily="34" charset="0"/>
              </a:rPr>
              <a:t>that</a:t>
            </a:r>
            <a:r>
              <a:rPr lang="es-ES" dirty="0" smtClean="0">
                <a:latin typeface="Arial" pitchFamily="34" charset="0"/>
                <a:cs typeface="Arial" pitchFamily="34" charset="0"/>
              </a:rPr>
              <a:t> uses </a:t>
            </a:r>
            <a:r>
              <a:rPr lang="es-ES" dirty="0" err="1" smtClean="0">
                <a:latin typeface="Arial" pitchFamily="34" charset="0"/>
                <a:cs typeface="Arial" pitchFamily="34" charset="0"/>
              </a:rPr>
              <a:t>photovoltaic</a:t>
            </a:r>
            <a:r>
              <a:rPr lang="es-ES" dirty="0" smtClean="0">
                <a:latin typeface="Arial" pitchFamily="34" charset="0"/>
                <a:cs typeface="Arial" pitchFamily="34" charset="0"/>
              </a:rPr>
              <a:t> </a:t>
            </a:r>
            <a:r>
              <a:rPr lang="es-ES" dirty="0" err="1" smtClean="0">
                <a:latin typeface="Arial" pitchFamily="34" charset="0"/>
                <a:cs typeface="Arial" pitchFamily="34" charset="0"/>
              </a:rPr>
              <a:t>panels</a:t>
            </a:r>
            <a:r>
              <a:rPr lang="es-ES" dirty="0" smtClean="0">
                <a:latin typeface="Arial" pitchFamily="34" charset="0"/>
                <a:cs typeface="Arial" pitchFamily="34" charset="0"/>
              </a:rPr>
              <a:t>, and b) </a:t>
            </a:r>
            <a:r>
              <a:rPr lang="es-ES" dirty="0" err="1" smtClean="0">
                <a:latin typeface="Arial" pitchFamily="34" charset="0"/>
                <a:cs typeface="Arial" pitchFamily="34" charset="0"/>
              </a:rPr>
              <a:t>The</a:t>
            </a:r>
            <a:r>
              <a:rPr lang="es-ES" dirty="0" smtClean="0">
                <a:latin typeface="Arial" pitchFamily="34" charset="0"/>
                <a:cs typeface="Arial" pitchFamily="34" charset="0"/>
              </a:rPr>
              <a:t> </a:t>
            </a:r>
            <a:r>
              <a:rPr lang="es-ES" dirty="0" err="1" smtClean="0">
                <a:latin typeface="Arial" pitchFamily="34" charset="0"/>
                <a:cs typeface="Arial" pitchFamily="34" charset="0"/>
              </a:rPr>
              <a:t>one</a:t>
            </a:r>
            <a:r>
              <a:rPr lang="es-ES" dirty="0" smtClean="0">
                <a:latin typeface="Arial" pitchFamily="34" charset="0"/>
                <a:cs typeface="Arial" pitchFamily="34" charset="0"/>
              </a:rPr>
              <a:t> </a:t>
            </a:r>
            <a:r>
              <a:rPr lang="es-ES" dirty="0" err="1" smtClean="0">
                <a:latin typeface="Arial" pitchFamily="34" charset="0"/>
                <a:cs typeface="Arial" pitchFamily="34" charset="0"/>
              </a:rPr>
              <a:t>that</a:t>
            </a:r>
            <a:r>
              <a:rPr lang="es-ES" dirty="0" smtClean="0">
                <a:latin typeface="Arial" pitchFamily="34" charset="0"/>
                <a:cs typeface="Arial" pitchFamily="34" charset="0"/>
              </a:rPr>
              <a:t> uses </a:t>
            </a:r>
            <a:r>
              <a:rPr lang="es-ES" dirty="0" err="1" smtClean="0">
                <a:latin typeface="Arial" pitchFamily="34" charset="0"/>
                <a:cs typeface="Arial" pitchFamily="34" charset="0"/>
              </a:rPr>
              <a:t>thermal</a:t>
            </a:r>
            <a:r>
              <a:rPr lang="es-ES" dirty="0" smtClean="0">
                <a:latin typeface="Arial" pitchFamily="34" charset="0"/>
                <a:cs typeface="Arial" pitchFamily="34" charset="0"/>
              </a:rPr>
              <a:t> </a:t>
            </a:r>
            <a:r>
              <a:rPr lang="es-ES" dirty="0" err="1" smtClean="0">
                <a:latin typeface="Arial" pitchFamily="34" charset="0"/>
                <a:cs typeface="Arial" pitchFamily="34" charset="0"/>
              </a:rPr>
              <a:t>collectors</a:t>
            </a:r>
            <a:r>
              <a:rPr lang="es-ES" dirty="0" smtClean="0">
                <a:latin typeface="Arial" pitchFamily="34" charset="0"/>
                <a:cs typeface="Arial" pitchFamily="34" charset="0"/>
              </a:rPr>
              <a:t>. </a:t>
            </a:r>
            <a:r>
              <a:rPr lang="es-ES" dirty="0" err="1" smtClean="0">
                <a:latin typeface="Arial" pitchFamily="34" charset="0"/>
                <a:cs typeface="Arial" pitchFamily="34" charset="0"/>
              </a:rPr>
              <a:t>Both</a:t>
            </a:r>
            <a:r>
              <a:rPr lang="es-ES" dirty="0" smtClean="0">
                <a:latin typeface="Arial" pitchFamily="34" charset="0"/>
                <a:cs typeface="Arial" pitchFamily="34" charset="0"/>
              </a:rPr>
              <a:t> of </a:t>
            </a:r>
            <a:r>
              <a:rPr lang="es-ES" dirty="0" err="1" smtClean="0">
                <a:latin typeface="Arial" pitchFamily="34" charset="0"/>
                <a:cs typeface="Arial" pitchFamily="34" charset="0"/>
              </a:rPr>
              <a:t>them</a:t>
            </a:r>
            <a:r>
              <a:rPr lang="es-ES" dirty="0" smtClean="0">
                <a:latin typeface="Arial" pitchFamily="34" charset="0"/>
                <a:cs typeface="Arial" pitchFamily="34" charset="0"/>
              </a:rPr>
              <a:t> </a:t>
            </a:r>
            <a:r>
              <a:rPr lang="es-ES" dirty="0" err="1" smtClean="0">
                <a:latin typeface="Arial" pitchFamily="34" charset="0"/>
                <a:cs typeface="Arial" pitchFamily="34" charset="0"/>
              </a:rPr>
              <a:t>presents</a:t>
            </a:r>
            <a:r>
              <a:rPr lang="es-ES" dirty="0" smtClean="0">
                <a:latin typeface="Arial" pitchFamily="34" charset="0"/>
                <a:cs typeface="Arial" pitchFamily="34" charset="0"/>
              </a:rPr>
              <a:t> </a:t>
            </a:r>
            <a:r>
              <a:rPr lang="es-ES" dirty="0" err="1" smtClean="0">
                <a:latin typeface="Arial" pitchFamily="34" charset="0"/>
                <a:cs typeface="Arial" pitchFamily="34" charset="0"/>
              </a:rPr>
              <a:t>technical</a:t>
            </a:r>
            <a:r>
              <a:rPr lang="es-ES" dirty="0" smtClean="0">
                <a:latin typeface="Arial" pitchFamily="34" charset="0"/>
                <a:cs typeface="Arial" pitchFamily="34" charset="0"/>
              </a:rPr>
              <a:t> </a:t>
            </a:r>
            <a:r>
              <a:rPr lang="es-ES" dirty="0" err="1" smtClean="0">
                <a:latin typeface="Arial" pitchFamily="34" charset="0"/>
                <a:cs typeface="Arial" pitchFamily="34" charset="0"/>
              </a:rPr>
              <a:t>difficulties</a:t>
            </a:r>
            <a:r>
              <a:rPr lang="es-ES" dirty="0" smtClean="0">
                <a:latin typeface="Arial" pitchFamily="34" charset="0"/>
                <a:cs typeface="Arial" pitchFamily="34" charset="0"/>
              </a:rPr>
              <a:t>:</a:t>
            </a:r>
          </a:p>
          <a:p>
            <a:pPr algn="just"/>
            <a:endParaRPr lang="es-ES" dirty="0" smtClean="0">
              <a:latin typeface="Arial" pitchFamily="34" charset="0"/>
              <a:cs typeface="Arial" pitchFamily="34" charset="0"/>
            </a:endParaRPr>
          </a:p>
          <a:p>
            <a:pPr algn="just"/>
            <a:r>
              <a:rPr lang="es-ES" dirty="0">
                <a:latin typeface="Arial" pitchFamily="34" charset="0"/>
                <a:cs typeface="Arial" pitchFamily="34" charset="0"/>
              </a:rPr>
              <a:t>	</a:t>
            </a:r>
            <a:r>
              <a:rPr lang="es-ES" dirty="0" smtClean="0">
                <a:latin typeface="Arial" pitchFamily="34" charset="0"/>
                <a:cs typeface="Arial" pitchFamily="34" charset="0"/>
              </a:rPr>
              <a:t>. </a:t>
            </a:r>
            <a:r>
              <a:rPr lang="es-ES" b="1" dirty="0" err="1" smtClean="0">
                <a:latin typeface="Arial" pitchFamily="34" charset="0"/>
                <a:cs typeface="Arial" pitchFamily="34" charset="0"/>
              </a:rPr>
              <a:t>Photovoltaics</a:t>
            </a:r>
            <a:r>
              <a:rPr lang="es-ES" b="1" dirty="0" smtClean="0">
                <a:latin typeface="Arial" pitchFamily="34" charset="0"/>
                <a:cs typeface="Arial" pitchFamily="34" charset="0"/>
              </a:rPr>
              <a:t>. </a:t>
            </a:r>
            <a:r>
              <a:rPr lang="es-ES" dirty="0" smtClean="0">
                <a:latin typeface="Arial" pitchFamily="34" charset="0"/>
                <a:cs typeface="Arial" pitchFamily="34" charset="0"/>
              </a:rPr>
              <a:t>In </a:t>
            </a:r>
            <a:r>
              <a:rPr lang="es-ES" dirty="0" err="1" smtClean="0">
                <a:latin typeface="Arial" pitchFamily="34" charset="0"/>
                <a:cs typeface="Arial" pitchFamily="34" charset="0"/>
              </a:rPr>
              <a:t>its</a:t>
            </a:r>
            <a:r>
              <a:rPr lang="es-ES" dirty="0" smtClean="0">
                <a:latin typeface="Arial" pitchFamily="34" charset="0"/>
                <a:cs typeface="Arial" pitchFamily="34" charset="0"/>
              </a:rPr>
              <a:t> </a:t>
            </a:r>
            <a:r>
              <a:rPr lang="es-ES" dirty="0" err="1" smtClean="0">
                <a:latin typeface="Arial" pitchFamily="34" charset="0"/>
                <a:cs typeface="Arial" pitchFamily="34" charset="0"/>
              </a:rPr>
              <a:t>current</a:t>
            </a:r>
            <a:r>
              <a:rPr lang="es-ES" dirty="0" smtClean="0">
                <a:latin typeface="Arial" pitchFamily="34" charset="0"/>
                <a:cs typeface="Arial" pitchFamily="34" charset="0"/>
              </a:rPr>
              <a:t> </a:t>
            </a:r>
            <a:r>
              <a:rPr lang="es-ES" dirty="0" err="1" smtClean="0">
                <a:latin typeface="Arial" pitchFamily="34" charset="0"/>
                <a:cs typeface="Arial" pitchFamily="34" charset="0"/>
              </a:rPr>
              <a:t>state</a:t>
            </a:r>
            <a:r>
              <a:rPr lang="es-ES" dirty="0" smtClean="0">
                <a:latin typeface="Arial" pitchFamily="34" charset="0"/>
                <a:cs typeface="Arial" pitchFamily="34" charset="0"/>
              </a:rPr>
              <a:t>, </a:t>
            </a:r>
            <a:r>
              <a:rPr lang="es-ES" dirty="0" err="1" smtClean="0">
                <a:latin typeface="Arial" pitchFamily="34" charset="0"/>
                <a:cs typeface="Arial" pitchFamily="34" charset="0"/>
              </a:rPr>
              <a:t>it</a:t>
            </a:r>
            <a:r>
              <a:rPr lang="es-ES" dirty="0" smtClean="0">
                <a:latin typeface="Arial" pitchFamily="34" charset="0"/>
                <a:cs typeface="Arial" pitchFamily="34" charset="0"/>
              </a:rPr>
              <a:t> faces </a:t>
            </a:r>
            <a:r>
              <a:rPr lang="es-ES" dirty="0" err="1" smtClean="0">
                <a:latin typeface="Arial" pitchFamily="34" charset="0"/>
                <a:cs typeface="Arial" pitchFamily="34" charset="0"/>
              </a:rPr>
              <a:t>important</a:t>
            </a:r>
            <a:r>
              <a:rPr lang="es-ES" dirty="0" smtClean="0">
                <a:latin typeface="Arial" pitchFamily="34" charset="0"/>
                <a:cs typeface="Arial" pitchFamily="34" charset="0"/>
              </a:rPr>
              <a:t> 	</a:t>
            </a:r>
            <a:r>
              <a:rPr lang="es-ES" dirty="0" err="1" smtClean="0">
                <a:latin typeface="Arial" pitchFamily="34" charset="0"/>
                <a:cs typeface="Arial" pitchFamily="34" charset="0"/>
              </a:rPr>
              <a:t>technological</a:t>
            </a:r>
            <a:r>
              <a:rPr lang="es-ES" dirty="0" smtClean="0">
                <a:latin typeface="Arial" pitchFamily="34" charset="0"/>
                <a:cs typeface="Arial" pitchFamily="34" charset="0"/>
              </a:rPr>
              <a:t> </a:t>
            </a:r>
            <a:r>
              <a:rPr lang="es-ES" dirty="0" err="1" smtClean="0">
                <a:latin typeface="Arial" pitchFamily="34" charset="0"/>
                <a:cs typeface="Arial" pitchFamily="34" charset="0"/>
              </a:rPr>
              <a:t>difficulties</a:t>
            </a:r>
            <a:r>
              <a:rPr lang="es-ES" dirty="0" smtClean="0">
                <a:latin typeface="Arial" pitchFamily="34" charset="0"/>
                <a:cs typeface="Arial" pitchFamily="34" charset="0"/>
              </a:rPr>
              <a:t>. </a:t>
            </a:r>
            <a:r>
              <a:rPr lang="es-ES" dirty="0" err="1" smtClean="0">
                <a:latin typeface="Arial" pitchFamily="34" charset="0"/>
                <a:cs typeface="Arial" pitchFamily="34" charset="0"/>
              </a:rPr>
              <a:t>Its</a:t>
            </a:r>
            <a:r>
              <a:rPr lang="es-ES" dirty="0" smtClean="0">
                <a:latin typeface="Arial" pitchFamily="34" charset="0"/>
                <a:cs typeface="Arial" pitchFamily="34" charset="0"/>
              </a:rPr>
              <a:t> </a:t>
            </a:r>
            <a:r>
              <a:rPr lang="es-ES" dirty="0" err="1" smtClean="0">
                <a:latin typeface="Arial" pitchFamily="34" charset="0"/>
                <a:cs typeface="Arial" pitchFamily="34" charset="0"/>
              </a:rPr>
              <a:t>production</a:t>
            </a:r>
            <a:r>
              <a:rPr lang="es-ES" dirty="0" smtClean="0">
                <a:latin typeface="Arial" pitchFamily="34" charset="0"/>
                <a:cs typeface="Arial" pitchFamily="34" charset="0"/>
              </a:rPr>
              <a:t> </a:t>
            </a:r>
            <a:r>
              <a:rPr lang="es-ES" dirty="0" err="1" smtClean="0">
                <a:latin typeface="Arial" pitchFamily="34" charset="0"/>
                <a:cs typeface="Arial" pitchFamily="34" charset="0"/>
              </a:rPr>
              <a:t>losses</a:t>
            </a:r>
            <a:r>
              <a:rPr lang="es-ES" dirty="0" smtClean="0">
                <a:latin typeface="Arial" pitchFamily="34" charset="0"/>
                <a:cs typeface="Arial" pitchFamily="34" charset="0"/>
              </a:rPr>
              <a:t>, </a:t>
            </a:r>
            <a:r>
              <a:rPr lang="es-ES" dirty="0" err="1" smtClean="0">
                <a:latin typeface="Arial" pitchFamily="34" charset="0"/>
                <a:cs typeface="Arial" pitchFamily="34" charset="0"/>
              </a:rPr>
              <a:t>close</a:t>
            </a:r>
            <a:r>
              <a:rPr lang="es-ES" dirty="0" smtClean="0">
                <a:latin typeface="Arial" pitchFamily="34" charset="0"/>
                <a:cs typeface="Arial" pitchFamily="34" charset="0"/>
              </a:rPr>
              <a:t> </a:t>
            </a:r>
            <a:r>
              <a:rPr lang="es-ES" dirty="0" err="1" smtClean="0">
                <a:latin typeface="Arial" pitchFamily="34" charset="0"/>
                <a:cs typeface="Arial" pitchFamily="34" charset="0"/>
              </a:rPr>
              <a:t>to</a:t>
            </a:r>
            <a:r>
              <a:rPr lang="es-ES" dirty="0" smtClean="0">
                <a:latin typeface="Arial" pitchFamily="34" charset="0"/>
                <a:cs typeface="Arial" pitchFamily="34" charset="0"/>
              </a:rPr>
              <a:t> a 9%yearly, 	</a:t>
            </a:r>
            <a:r>
              <a:rPr lang="es-ES" dirty="0" err="1" smtClean="0">
                <a:latin typeface="Arial" pitchFamily="34" charset="0"/>
                <a:cs typeface="Arial" pitchFamily="34" charset="0"/>
              </a:rPr>
              <a:t>raises</a:t>
            </a:r>
            <a:r>
              <a:rPr lang="es-ES" dirty="0" smtClean="0">
                <a:latin typeface="Arial" pitchFamily="34" charset="0"/>
                <a:cs typeface="Arial" pitchFamily="34" charset="0"/>
              </a:rPr>
              <a:t> </a:t>
            </a:r>
            <a:r>
              <a:rPr lang="es-ES" dirty="0" err="1" smtClean="0">
                <a:latin typeface="Arial" pitchFamily="34" charset="0"/>
                <a:cs typeface="Arial" pitchFamily="34" charset="0"/>
              </a:rPr>
              <a:t>important</a:t>
            </a:r>
            <a:r>
              <a:rPr lang="es-ES" dirty="0" smtClean="0">
                <a:latin typeface="Arial" pitchFamily="34" charset="0"/>
                <a:cs typeface="Arial" pitchFamily="34" charset="0"/>
              </a:rPr>
              <a:t> </a:t>
            </a:r>
            <a:r>
              <a:rPr lang="es-ES" dirty="0" err="1" smtClean="0">
                <a:latin typeface="Arial" pitchFamily="34" charset="0"/>
                <a:cs typeface="Arial" pitchFamily="34" charset="0"/>
              </a:rPr>
              <a:t>limits</a:t>
            </a:r>
            <a:r>
              <a:rPr lang="es-ES" dirty="0" smtClean="0">
                <a:latin typeface="Arial" pitchFamily="34" charset="0"/>
                <a:cs typeface="Arial" pitchFamily="34" charset="0"/>
              </a:rPr>
              <a:t> </a:t>
            </a:r>
            <a:r>
              <a:rPr lang="es-ES" dirty="0" err="1" smtClean="0">
                <a:latin typeface="Arial" pitchFamily="34" charset="0"/>
                <a:cs typeface="Arial" pitchFamily="34" charset="0"/>
              </a:rPr>
              <a:t>if</a:t>
            </a:r>
            <a:r>
              <a:rPr lang="es-ES" dirty="0" smtClean="0">
                <a:latin typeface="Arial" pitchFamily="34" charset="0"/>
                <a:cs typeface="Arial" pitchFamily="34" charset="0"/>
              </a:rPr>
              <a:t> </a:t>
            </a:r>
            <a:r>
              <a:rPr lang="es-ES" dirty="0" err="1" smtClean="0">
                <a:latin typeface="Arial" pitchFamily="34" charset="0"/>
                <a:cs typeface="Arial" pitchFamily="34" charset="0"/>
              </a:rPr>
              <a:t>it</a:t>
            </a:r>
            <a:r>
              <a:rPr lang="es-ES" dirty="0" smtClean="0">
                <a:latin typeface="Arial" pitchFamily="34" charset="0"/>
                <a:cs typeface="Arial" pitchFamily="34" charset="0"/>
              </a:rPr>
              <a:t> </a:t>
            </a:r>
            <a:r>
              <a:rPr lang="es-ES" dirty="0" err="1" smtClean="0">
                <a:latin typeface="Arial" pitchFamily="34" charset="0"/>
                <a:cs typeface="Arial" pitchFamily="34" charset="0"/>
              </a:rPr>
              <a:t>is</a:t>
            </a:r>
            <a:r>
              <a:rPr lang="es-ES" dirty="0" smtClean="0">
                <a:latin typeface="Arial" pitchFamily="34" charset="0"/>
                <a:cs typeface="Arial" pitchFamily="34" charset="0"/>
              </a:rPr>
              <a:t> </a:t>
            </a:r>
            <a:r>
              <a:rPr lang="es-ES" dirty="0" err="1" smtClean="0">
                <a:latin typeface="Arial" pitchFamily="34" charset="0"/>
                <a:cs typeface="Arial" pitchFamily="34" charset="0"/>
              </a:rPr>
              <a:t>not</a:t>
            </a:r>
            <a:r>
              <a:rPr lang="es-ES" dirty="0" smtClean="0">
                <a:latin typeface="Arial" pitchFamily="34" charset="0"/>
                <a:cs typeface="Arial" pitchFamily="34" charset="0"/>
              </a:rPr>
              <a:t> </a:t>
            </a:r>
            <a:r>
              <a:rPr lang="es-ES" dirty="0" err="1" smtClean="0">
                <a:latin typeface="Arial" pitchFamily="34" charset="0"/>
                <a:cs typeface="Arial" pitchFamily="34" charset="0"/>
              </a:rPr>
              <a:t>associated</a:t>
            </a:r>
            <a:r>
              <a:rPr lang="es-ES" dirty="0" smtClean="0">
                <a:latin typeface="Arial" pitchFamily="34" charset="0"/>
                <a:cs typeface="Arial" pitchFamily="34" charset="0"/>
              </a:rPr>
              <a:t> </a:t>
            </a:r>
            <a:r>
              <a:rPr lang="es-ES" dirty="0" err="1" smtClean="0">
                <a:latin typeface="Arial" pitchFamily="34" charset="0"/>
                <a:cs typeface="Arial" pitchFamily="34" charset="0"/>
              </a:rPr>
              <a:t>to</a:t>
            </a:r>
            <a:r>
              <a:rPr lang="es-ES" dirty="0" smtClean="0">
                <a:latin typeface="Arial" pitchFamily="34" charset="0"/>
                <a:cs typeface="Arial" pitchFamily="34" charset="0"/>
              </a:rPr>
              <a:t> </a:t>
            </a:r>
            <a:r>
              <a:rPr lang="es-ES" dirty="0" err="1" smtClean="0">
                <a:latin typeface="Arial" pitchFamily="34" charset="0"/>
                <a:cs typeface="Arial" pitchFamily="34" charset="0"/>
              </a:rPr>
              <a:t>important</a:t>
            </a:r>
            <a:r>
              <a:rPr lang="es-ES" dirty="0" smtClean="0">
                <a:latin typeface="Arial" pitchFamily="34" charset="0"/>
                <a:cs typeface="Arial" pitchFamily="34" charset="0"/>
              </a:rPr>
              <a:t> </a:t>
            </a:r>
            <a:r>
              <a:rPr lang="es-ES" dirty="0" err="1" smtClean="0">
                <a:latin typeface="Arial" pitchFamily="34" charset="0"/>
                <a:cs typeface="Arial" pitchFamily="34" charset="0"/>
              </a:rPr>
              <a:t>grants</a:t>
            </a:r>
            <a:r>
              <a:rPr lang="es-ES" dirty="0" smtClean="0">
                <a:latin typeface="Arial" pitchFamily="34" charset="0"/>
                <a:cs typeface="Arial" pitchFamily="34" charset="0"/>
              </a:rPr>
              <a:t> 	and </a:t>
            </a:r>
            <a:r>
              <a:rPr lang="es-ES" dirty="0" err="1" smtClean="0">
                <a:latin typeface="Arial" pitchFamily="34" charset="0"/>
                <a:cs typeface="Arial" pitchFamily="34" charset="0"/>
              </a:rPr>
              <a:t>subsides</a:t>
            </a:r>
            <a:r>
              <a:rPr lang="es-ES" dirty="0" smtClean="0">
                <a:latin typeface="Arial" pitchFamily="34" charset="0"/>
                <a:cs typeface="Arial" pitchFamily="34" charset="0"/>
              </a:rPr>
              <a:t>, </a:t>
            </a:r>
            <a:r>
              <a:rPr lang="es-ES" dirty="0" err="1" smtClean="0">
                <a:latin typeface="Arial" pitchFamily="34" charset="0"/>
                <a:cs typeface="Arial" pitchFamily="34" charset="0"/>
              </a:rPr>
              <a:t>circumstances</a:t>
            </a:r>
            <a:r>
              <a:rPr lang="es-ES" dirty="0" smtClean="0">
                <a:latin typeface="Arial" pitchFamily="34" charset="0"/>
                <a:cs typeface="Arial" pitchFamily="34" charset="0"/>
              </a:rPr>
              <a:t> </a:t>
            </a:r>
            <a:r>
              <a:rPr lang="es-ES" dirty="0" err="1" smtClean="0">
                <a:latin typeface="Arial" pitchFamily="34" charset="0"/>
                <a:cs typeface="Arial" pitchFamily="34" charset="0"/>
              </a:rPr>
              <a:t>that</a:t>
            </a:r>
            <a:r>
              <a:rPr lang="es-ES" dirty="0" smtClean="0">
                <a:latin typeface="Arial" pitchFamily="34" charset="0"/>
                <a:cs typeface="Arial" pitchFamily="34" charset="0"/>
              </a:rPr>
              <a:t> can </a:t>
            </a:r>
            <a:r>
              <a:rPr lang="es-ES" dirty="0" err="1" smtClean="0">
                <a:latin typeface="Arial" pitchFamily="34" charset="0"/>
                <a:cs typeface="Arial" pitchFamily="34" charset="0"/>
              </a:rPr>
              <a:t>not</a:t>
            </a:r>
            <a:r>
              <a:rPr lang="es-ES" dirty="0" smtClean="0">
                <a:latin typeface="Arial" pitchFamily="34" charset="0"/>
                <a:cs typeface="Arial" pitchFamily="34" charset="0"/>
              </a:rPr>
              <a:t> be </a:t>
            </a:r>
            <a:r>
              <a:rPr lang="es-ES" dirty="0" err="1" smtClean="0">
                <a:latin typeface="Arial" pitchFamily="34" charset="0"/>
                <a:cs typeface="Arial" pitchFamily="34" charset="0"/>
              </a:rPr>
              <a:t>assured</a:t>
            </a:r>
            <a:r>
              <a:rPr lang="es-ES" dirty="0" smtClean="0">
                <a:latin typeface="Arial" pitchFamily="34" charset="0"/>
                <a:cs typeface="Arial" pitchFamily="34" charset="0"/>
              </a:rPr>
              <a:t> invariable 	and </a:t>
            </a:r>
            <a:r>
              <a:rPr lang="es-ES" dirty="0" err="1" smtClean="0">
                <a:latin typeface="Arial" pitchFamily="34" charset="0"/>
                <a:cs typeface="Arial" pitchFamily="34" charset="0"/>
              </a:rPr>
              <a:t>permanent</a:t>
            </a:r>
            <a:r>
              <a:rPr lang="es-ES" dirty="0" smtClean="0">
                <a:latin typeface="Arial" pitchFamily="34" charset="0"/>
                <a:cs typeface="Arial" pitchFamily="34" charset="0"/>
              </a:rPr>
              <a:t> in </a:t>
            </a:r>
            <a:r>
              <a:rPr lang="es-ES" dirty="0" err="1" smtClean="0">
                <a:latin typeface="Arial" pitchFamily="34" charset="0"/>
                <a:cs typeface="Arial" pitchFamily="34" charset="0"/>
              </a:rPr>
              <a:t>the</a:t>
            </a:r>
            <a:r>
              <a:rPr lang="es-ES" dirty="0" smtClean="0">
                <a:latin typeface="Arial" pitchFamily="34" charset="0"/>
                <a:cs typeface="Arial" pitchFamily="34" charset="0"/>
              </a:rPr>
              <a:t> </a:t>
            </a:r>
            <a:r>
              <a:rPr lang="es-ES" dirty="0" err="1" smtClean="0">
                <a:latin typeface="Arial" pitchFamily="34" charset="0"/>
                <a:cs typeface="Arial" pitchFamily="34" charset="0"/>
              </a:rPr>
              <a:t>near</a:t>
            </a:r>
            <a:r>
              <a:rPr lang="es-ES" dirty="0" smtClean="0">
                <a:latin typeface="Arial" pitchFamily="34" charset="0"/>
                <a:cs typeface="Arial" pitchFamily="34" charset="0"/>
              </a:rPr>
              <a:t> </a:t>
            </a:r>
            <a:r>
              <a:rPr lang="es-ES" dirty="0" err="1" smtClean="0">
                <a:latin typeface="Arial" pitchFamily="34" charset="0"/>
                <a:cs typeface="Arial" pitchFamily="34" charset="0"/>
              </a:rPr>
              <a:t>future</a:t>
            </a:r>
            <a:r>
              <a:rPr lang="es-ES" dirty="0" smtClean="0">
                <a:latin typeface="Arial" pitchFamily="34" charset="0"/>
                <a:cs typeface="Arial" pitchFamily="34" charset="0"/>
              </a:rPr>
              <a:t>.</a:t>
            </a:r>
          </a:p>
          <a:p>
            <a:pPr algn="just"/>
            <a:endParaRPr lang="es-ES" dirty="0" smtClean="0">
              <a:latin typeface="Arial" pitchFamily="34" charset="0"/>
              <a:cs typeface="Arial" pitchFamily="34" charset="0"/>
            </a:endParaRPr>
          </a:p>
          <a:p>
            <a:pPr algn="just"/>
            <a:r>
              <a:rPr lang="es-ES" dirty="0">
                <a:latin typeface="Arial" pitchFamily="34" charset="0"/>
                <a:cs typeface="Arial" pitchFamily="34" charset="0"/>
              </a:rPr>
              <a:t>	</a:t>
            </a:r>
            <a:r>
              <a:rPr lang="es-ES" dirty="0" smtClean="0">
                <a:latin typeface="Arial" pitchFamily="34" charset="0"/>
                <a:cs typeface="Arial" pitchFamily="34" charset="0"/>
              </a:rPr>
              <a:t>. </a:t>
            </a:r>
            <a:r>
              <a:rPr lang="es-ES" b="1" dirty="0" err="1" smtClean="0">
                <a:latin typeface="Arial" pitchFamily="34" charset="0"/>
                <a:cs typeface="Arial" pitchFamily="34" charset="0"/>
              </a:rPr>
              <a:t>Thermal</a:t>
            </a:r>
            <a:r>
              <a:rPr lang="es-ES" b="1" dirty="0" smtClean="0">
                <a:latin typeface="Arial" pitchFamily="34" charset="0"/>
                <a:cs typeface="Arial" pitchFamily="34" charset="0"/>
              </a:rPr>
              <a:t> </a:t>
            </a:r>
            <a:r>
              <a:rPr lang="es-ES" b="1" dirty="0" err="1" smtClean="0">
                <a:latin typeface="Arial" pitchFamily="34" charset="0"/>
                <a:cs typeface="Arial" pitchFamily="34" charset="0"/>
              </a:rPr>
              <a:t>energy</a:t>
            </a:r>
            <a:r>
              <a:rPr lang="es-ES" b="1" dirty="0" smtClean="0">
                <a:latin typeface="Arial" pitchFamily="34" charset="0"/>
                <a:cs typeface="Arial" pitchFamily="34" charset="0"/>
              </a:rPr>
              <a:t>.</a:t>
            </a:r>
            <a:r>
              <a:rPr lang="es-ES" dirty="0" smtClean="0">
                <a:latin typeface="Arial" pitchFamily="34" charset="0"/>
                <a:cs typeface="Arial" pitchFamily="34" charset="0"/>
              </a:rPr>
              <a:t> </a:t>
            </a:r>
            <a:r>
              <a:rPr lang="es-ES" dirty="0" err="1" smtClean="0">
                <a:latin typeface="Arial" pitchFamily="34" charset="0"/>
                <a:cs typeface="Arial" pitchFamily="34" charset="0"/>
              </a:rPr>
              <a:t>Its</a:t>
            </a:r>
            <a:r>
              <a:rPr lang="es-ES" dirty="0" smtClean="0">
                <a:latin typeface="Arial" pitchFamily="34" charset="0"/>
                <a:cs typeface="Arial" pitchFamily="34" charset="0"/>
              </a:rPr>
              <a:t> </a:t>
            </a:r>
            <a:r>
              <a:rPr lang="es-ES" dirty="0" err="1" smtClean="0">
                <a:latin typeface="Arial" pitchFamily="34" charset="0"/>
                <a:cs typeface="Arial" pitchFamily="34" charset="0"/>
              </a:rPr>
              <a:t>operation</a:t>
            </a:r>
            <a:r>
              <a:rPr lang="es-ES" dirty="0" smtClean="0">
                <a:latin typeface="Arial" pitchFamily="34" charset="0"/>
                <a:cs typeface="Arial" pitchFamily="34" charset="0"/>
              </a:rPr>
              <a:t> </a:t>
            </a:r>
            <a:r>
              <a:rPr lang="es-ES" dirty="0" err="1" smtClean="0">
                <a:latin typeface="Arial" pitchFamily="34" charset="0"/>
                <a:cs typeface="Arial" pitchFamily="34" charset="0"/>
              </a:rPr>
              <a:t>is</a:t>
            </a:r>
            <a:r>
              <a:rPr lang="es-ES" dirty="0" smtClean="0">
                <a:latin typeface="Arial" pitchFamily="34" charset="0"/>
                <a:cs typeface="Arial" pitchFamily="34" charset="0"/>
              </a:rPr>
              <a:t> </a:t>
            </a:r>
            <a:r>
              <a:rPr lang="es-ES" dirty="0" err="1" smtClean="0">
                <a:latin typeface="Arial" pitchFamily="34" charset="0"/>
                <a:cs typeface="Arial" pitchFamily="34" charset="0"/>
              </a:rPr>
              <a:t>associated</a:t>
            </a:r>
            <a:r>
              <a:rPr lang="es-ES" dirty="0" smtClean="0">
                <a:latin typeface="Arial" pitchFamily="34" charset="0"/>
                <a:cs typeface="Arial" pitchFamily="34" charset="0"/>
              </a:rPr>
              <a:t> </a:t>
            </a:r>
            <a:r>
              <a:rPr lang="es-ES" dirty="0" err="1" smtClean="0">
                <a:latin typeface="Arial" pitchFamily="34" charset="0"/>
                <a:cs typeface="Arial" pitchFamily="34" charset="0"/>
              </a:rPr>
              <a:t>to</a:t>
            </a:r>
            <a:r>
              <a:rPr lang="es-ES" dirty="0" smtClean="0">
                <a:latin typeface="Arial" pitchFamily="34" charset="0"/>
                <a:cs typeface="Arial" pitchFamily="34" charset="0"/>
              </a:rPr>
              <a:t> </a:t>
            </a:r>
            <a:r>
              <a:rPr lang="es-ES" dirty="0" err="1" smtClean="0">
                <a:latin typeface="Arial" pitchFamily="34" charset="0"/>
                <a:cs typeface="Arial" pitchFamily="34" charset="0"/>
              </a:rPr>
              <a:t>the</a:t>
            </a:r>
            <a:r>
              <a:rPr lang="es-ES" dirty="0" smtClean="0">
                <a:latin typeface="Arial" pitchFamily="34" charset="0"/>
                <a:cs typeface="Arial" pitchFamily="34" charset="0"/>
              </a:rPr>
              <a:t> </a:t>
            </a:r>
            <a:r>
              <a:rPr lang="es-ES" dirty="0" err="1" smtClean="0">
                <a:latin typeface="Arial" pitchFamily="34" charset="0"/>
                <a:cs typeface="Arial" pitchFamily="34" charset="0"/>
              </a:rPr>
              <a:t>water</a:t>
            </a:r>
            <a:r>
              <a:rPr lang="es-ES" dirty="0" smtClean="0">
                <a:latin typeface="Arial" pitchFamily="34" charset="0"/>
                <a:cs typeface="Arial" pitchFamily="34" charset="0"/>
              </a:rPr>
              <a:t> 	</a:t>
            </a:r>
            <a:r>
              <a:rPr lang="es-ES" dirty="0" err="1" smtClean="0">
                <a:latin typeface="Arial" pitchFamily="34" charset="0"/>
                <a:cs typeface="Arial" pitchFamily="34" charset="0"/>
              </a:rPr>
              <a:t>availability</a:t>
            </a:r>
            <a:r>
              <a:rPr lang="es-ES" dirty="0" smtClean="0">
                <a:latin typeface="Arial" pitchFamily="34" charset="0"/>
                <a:cs typeface="Arial" pitchFamily="34" charset="0"/>
              </a:rPr>
              <a:t> </a:t>
            </a:r>
            <a:r>
              <a:rPr lang="es-ES" dirty="0" err="1" smtClean="0">
                <a:latin typeface="Arial" pitchFamily="34" charset="0"/>
                <a:cs typeface="Arial" pitchFamily="34" charset="0"/>
              </a:rPr>
              <a:t>for</a:t>
            </a:r>
            <a:r>
              <a:rPr lang="es-ES" dirty="0" smtClean="0">
                <a:latin typeface="Arial" pitchFamily="34" charset="0"/>
                <a:cs typeface="Arial" pitchFamily="34" charset="0"/>
              </a:rPr>
              <a:t> </a:t>
            </a:r>
            <a:r>
              <a:rPr lang="es-ES" dirty="0" err="1" smtClean="0">
                <a:latin typeface="Arial" pitchFamily="34" charset="0"/>
                <a:cs typeface="Arial" pitchFamily="34" charset="0"/>
              </a:rPr>
              <a:t>the</a:t>
            </a:r>
            <a:r>
              <a:rPr lang="es-ES" dirty="0" smtClean="0">
                <a:latin typeface="Arial" pitchFamily="34" charset="0"/>
                <a:cs typeface="Arial" pitchFamily="34" charset="0"/>
              </a:rPr>
              <a:t> </a:t>
            </a:r>
            <a:r>
              <a:rPr lang="es-ES" dirty="0" err="1" smtClean="0">
                <a:latin typeface="Arial" pitchFamily="34" charset="0"/>
                <a:cs typeface="Arial" pitchFamily="34" charset="0"/>
              </a:rPr>
              <a:t>production</a:t>
            </a:r>
            <a:r>
              <a:rPr lang="es-ES" dirty="0" smtClean="0">
                <a:latin typeface="Arial" pitchFamily="34" charset="0"/>
                <a:cs typeface="Arial" pitchFamily="34" charset="0"/>
              </a:rPr>
              <a:t> of </a:t>
            </a:r>
            <a:r>
              <a:rPr lang="es-ES" dirty="0" err="1" smtClean="0">
                <a:latin typeface="Arial" pitchFamily="34" charset="0"/>
                <a:cs typeface="Arial" pitchFamily="34" charset="0"/>
              </a:rPr>
              <a:t>the</a:t>
            </a:r>
            <a:r>
              <a:rPr lang="es-ES" dirty="0" smtClean="0">
                <a:latin typeface="Arial" pitchFamily="34" charset="0"/>
                <a:cs typeface="Arial" pitchFamily="34" charset="0"/>
              </a:rPr>
              <a:t> </a:t>
            </a:r>
            <a:r>
              <a:rPr lang="es-ES" dirty="0" err="1" smtClean="0">
                <a:latin typeface="Arial" pitchFamily="34" charset="0"/>
                <a:cs typeface="Arial" pitchFamily="34" charset="0"/>
              </a:rPr>
              <a:t>steam</a:t>
            </a:r>
            <a:r>
              <a:rPr lang="es-ES" dirty="0" smtClean="0">
                <a:latin typeface="Arial" pitchFamily="34" charset="0"/>
                <a:cs typeface="Arial" pitchFamily="34" charset="0"/>
              </a:rPr>
              <a:t> </a:t>
            </a:r>
            <a:r>
              <a:rPr lang="es-ES" dirty="0" err="1" smtClean="0">
                <a:latin typeface="Arial" pitchFamily="34" charset="0"/>
                <a:cs typeface="Arial" pitchFamily="34" charset="0"/>
              </a:rPr>
              <a:t>that</a:t>
            </a:r>
            <a:r>
              <a:rPr lang="es-ES" dirty="0" smtClean="0">
                <a:latin typeface="Arial" pitchFamily="34" charset="0"/>
                <a:cs typeface="Arial" pitchFamily="34" charset="0"/>
              </a:rPr>
              <a:t> </a:t>
            </a:r>
            <a:r>
              <a:rPr lang="es-ES" dirty="0" err="1" smtClean="0">
                <a:latin typeface="Arial" pitchFamily="34" charset="0"/>
                <a:cs typeface="Arial" pitchFamily="34" charset="0"/>
              </a:rPr>
              <a:t>will</a:t>
            </a:r>
            <a:r>
              <a:rPr lang="es-ES" dirty="0" smtClean="0">
                <a:latin typeface="Arial" pitchFamily="34" charset="0"/>
                <a:cs typeface="Arial" pitchFamily="34" charset="0"/>
              </a:rPr>
              <a:t> </a:t>
            </a:r>
            <a:r>
              <a:rPr lang="es-ES" dirty="0" err="1" smtClean="0">
                <a:latin typeface="Arial" pitchFamily="34" charset="0"/>
                <a:cs typeface="Arial" pitchFamily="34" charset="0"/>
              </a:rPr>
              <a:t>move</a:t>
            </a:r>
            <a:r>
              <a:rPr lang="es-ES" dirty="0" smtClean="0">
                <a:latin typeface="Arial" pitchFamily="34" charset="0"/>
                <a:cs typeface="Arial" pitchFamily="34" charset="0"/>
              </a:rPr>
              <a:t> </a:t>
            </a:r>
            <a:r>
              <a:rPr lang="es-ES" dirty="0" err="1" smtClean="0">
                <a:latin typeface="Arial" pitchFamily="34" charset="0"/>
                <a:cs typeface="Arial" pitchFamily="34" charset="0"/>
              </a:rPr>
              <a:t>the</a:t>
            </a:r>
            <a:r>
              <a:rPr lang="es-ES" dirty="0" smtClean="0">
                <a:latin typeface="Arial" pitchFamily="34" charset="0"/>
                <a:cs typeface="Arial" pitchFamily="34" charset="0"/>
              </a:rPr>
              <a:t> 	turbines. </a:t>
            </a:r>
            <a:r>
              <a:rPr lang="es-ES" dirty="0" err="1" smtClean="0">
                <a:latin typeface="Arial" pitchFamily="34" charset="0"/>
                <a:cs typeface="Arial" pitchFamily="34" charset="0"/>
              </a:rPr>
              <a:t>It</a:t>
            </a:r>
            <a:r>
              <a:rPr lang="es-ES" dirty="0" smtClean="0">
                <a:latin typeface="Arial" pitchFamily="34" charset="0"/>
                <a:cs typeface="Arial" pitchFamily="34" charset="0"/>
              </a:rPr>
              <a:t> </a:t>
            </a:r>
            <a:r>
              <a:rPr lang="es-ES" dirty="0" err="1" smtClean="0">
                <a:latin typeface="Arial" pitchFamily="34" charset="0"/>
                <a:cs typeface="Arial" pitchFamily="34" charset="0"/>
              </a:rPr>
              <a:t>is</a:t>
            </a:r>
            <a:r>
              <a:rPr lang="es-ES" dirty="0" smtClean="0">
                <a:latin typeface="Arial" pitchFamily="34" charset="0"/>
                <a:cs typeface="Arial" pitchFamily="34" charset="0"/>
              </a:rPr>
              <a:t> a </a:t>
            </a:r>
            <a:r>
              <a:rPr lang="es-ES" dirty="0" err="1" smtClean="0">
                <a:latin typeface="Arial" pitchFamily="34" charset="0"/>
                <a:cs typeface="Arial" pitchFamily="34" charset="0"/>
              </a:rPr>
              <a:t>relatively</a:t>
            </a:r>
            <a:r>
              <a:rPr lang="es-ES" dirty="0" smtClean="0">
                <a:latin typeface="Arial" pitchFamily="34" charset="0"/>
                <a:cs typeface="Arial" pitchFamily="34" charset="0"/>
              </a:rPr>
              <a:t> </a:t>
            </a:r>
            <a:r>
              <a:rPr lang="es-ES" dirty="0" err="1" smtClean="0">
                <a:latin typeface="Arial" pitchFamily="34" charset="0"/>
                <a:cs typeface="Arial" pitchFamily="34" charset="0"/>
              </a:rPr>
              <a:t>expensive</a:t>
            </a:r>
            <a:r>
              <a:rPr lang="es-ES" dirty="0" smtClean="0">
                <a:latin typeface="Arial" pitchFamily="34" charset="0"/>
                <a:cs typeface="Arial" pitchFamily="34" charset="0"/>
              </a:rPr>
              <a:t> </a:t>
            </a:r>
            <a:r>
              <a:rPr lang="es-ES" dirty="0" err="1" smtClean="0">
                <a:latin typeface="Arial" pitchFamily="34" charset="0"/>
                <a:cs typeface="Arial" pitchFamily="34" charset="0"/>
              </a:rPr>
              <a:t>technology</a:t>
            </a:r>
            <a:r>
              <a:rPr lang="es-ES" dirty="0" smtClean="0">
                <a:latin typeface="Arial" pitchFamily="34" charset="0"/>
                <a:cs typeface="Arial" pitchFamily="34" charset="0"/>
              </a:rPr>
              <a:t>, and </a:t>
            </a:r>
            <a:r>
              <a:rPr lang="es-ES" dirty="0" err="1" smtClean="0">
                <a:latin typeface="Arial" pitchFamily="34" charset="0"/>
                <a:cs typeface="Arial" pitchFamily="34" charset="0"/>
              </a:rPr>
              <a:t>it</a:t>
            </a:r>
            <a:r>
              <a:rPr lang="es-ES" dirty="0" smtClean="0">
                <a:latin typeface="Arial" pitchFamily="34" charset="0"/>
                <a:cs typeface="Arial" pitchFamily="34" charset="0"/>
              </a:rPr>
              <a:t> consumes 	</a:t>
            </a:r>
            <a:r>
              <a:rPr lang="es-ES" dirty="0" err="1" smtClean="0">
                <a:latin typeface="Arial" pitchFamily="34" charset="0"/>
                <a:cs typeface="Arial" pitchFamily="34" charset="0"/>
              </a:rPr>
              <a:t>water</a:t>
            </a:r>
            <a:r>
              <a:rPr lang="es-ES" dirty="0" smtClean="0">
                <a:latin typeface="Arial" pitchFamily="34" charset="0"/>
                <a:cs typeface="Arial" pitchFamily="34" charset="0"/>
              </a:rPr>
              <a:t>,  a </a:t>
            </a:r>
            <a:r>
              <a:rPr lang="es-ES" dirty="0" err="1" smtClean="0">
                <a:latin typeface="Arial" pitchFamily="34" charset="0"/>
                <a:cs typeface="Arial" pitchFamily="34" charset="0"/>
              </a:rPr>
              <a:t>source</a:t>
            </a:r>
            <a:r>
              <a:rPr lang="es-ES" dirty="0" smtClean="0">
                <a:latin typeface="Arial" pitchFamily="34" charset="0"/>
                <a:cs typeface="Arial" pitchFamily="34" charset="0"/>
              </a:rPr>
              <a:t> </a:t>
            </a:r>
            <a:r>
              <a:rPr lang="es-ES" dirty="0" err="1" smtClean="0">
                <a:latin typeface="Arial" pitchFamily="34" charset="0"/>
                <a:cs typeface="Arial" pitchFamily="34" charset="0"/>
              </a:rPr>
              <a:t>that</a:t>
            </a:r>
            <a:r>
              <a:rPr lang="es-ES" dirty="0" smtClean="0">
                <a:latin typeface="Arial" pitchFamily="34" charset="0"/>
                <a:cs typeface="Arial" pitchFamily="34" charset="0"/>
              </a:rPr>
              <a:t> </a:t>
            </a:r>
            <a:r>
              <a:rPr lang="es-ES" dirty="0" err="1" smtClean="0">
                <a:latin typeface="Arial" pitchFamily="34" charset="0"/>
                <a:cs typeface="Arial" pitchFamily="34" charset="0"/>
              </a:rPr>
              <a:t>is</a:t>
            </a:r>
            <a:r>
              <a:rPr lang="es-ES" dirty="0" smtClean="0">
                <a:latin typeface="Arial" pitchFamily="34" charset="0"/>
                <a:cs typeface="Arial" pitchFamily="34" charset="0"/>
              </a:rPr>
              <a:t> </a:t>
            </a:r>
            <a:r>
              <a:rPr lang="es-ES" dirty="0" err="1" smtClean="0">
                <a:latin typeface="Arial" pitchFamily="34" charset="0"/>
                <a:cs typeface="Arial" pitchFamily="34" charset="0"/>
              </a:rPr>
              <a:t>not</a:t>
            </a:r>
            <a:r>
              <a:rPr lang="es-ES" dirty="0" smtClean="0">
                <a:latin typeface="Arial" pitchFamily="34" charset="0"/>
                <a:cs typeface="Arial" pitchFamily="34" charset="0"/>
              </a:rPr>
              <a:t> </a:t>
            </a:r>
            <a:r>
              <a:rPr lang="es-ES" dirty="0" err="1" smtClean="0">
                <a:latin typeface="Arial" pitchFamily="34" charset="0"/>
                <a:cs typeface="Arial" pitchFamily="34" charset="0"/>
              </a:rPr>
              <a:t>always</a:t>
            </a:r>
            <a:r>
              <a:rPr lang="es-ES" dirty="0" smtClean="0">
                <a:latin typeface="Arial" pitchFamily="34" charset="0"/>
                <a:cs typeface="Arial" pitchFamily="34" charset="0"/>
              </a:rPr>
              <a:t> </a:t>
            </a:r>
            <a:r>
              <a:rPr lang="es-ES" dirty="0" err="1" smtClean="0">
                <a:latin typeface="Arial" pitchFamily="34" charset="0"/>
                <a:cs typeface="Arial" pitchFamily="34" charset="0"/>
              </a:rPr>
              <a:t>availableand</a:t>
            </a:r>
            <a:r>
              <a:rPr lang="es-ES" dirty="0" smtClean="0">
                <a:latin typeface="Arial" pitchFamily="34" charset="0"/>
                <a:cs typeface="Arial" pitchFamily="34" charset="0"/>
              </a:rPr>
              <a:t> </a:t>
            </a:r>
            <a:r>
              <a:rPr lang="es-ES" dirty="0" err="1" smtClean="0">
                <a:latin typeface="Arial" pitchFamily="34" charset="0"/>
                <a:cs typeface="Arial" pitchFamily="34" charset="0"/>
              </a:rPr>
              <a:t>assured</a:t>
            </a:r>
            <a:r>
              <a:rPr lang="es-ES" dirty="0" smtClean="0">
                <a:latin typeface="Arial" pitchFamily="34" charset="0"/>
                <a:cs typeface="Arial" pitchFamily="34" charset="0"/>
              </a:rPr>
              <a:t> in </a:t>
            </a:r>
            <a:r>
              <a:rPr lang="es-ES" dirty="0" err="1" smtClean="0">
                <a:latin typeface="Arial" pitchFamily="34" charset="0"/>
                <a:cs typeface="Arial" pitchFamily="34" charset="0"/>
              </a:rPr>
              <a:t>areas</a:t>
            </a:r>
            <a:r>
              <a:rPr lang="es-ES" dirty="0" smtClean="0">
                <a:latin typeface="Arial" pitchFamily="34" charset="0"/>
                <a:cs typeface="Arial" pitchFamily="34" charset="0"/>
              </a:rPr>
              <a:t> 	of </a:t>
            </a:r>
            <a:r>
              <a:rPr lang="es-ES" dirty="0" err="1" smtClean="0">
                <a:latin typeface="Arial" pitchFamily="34" charset="0"/>
                <a:cs typeface="Arial" pitchFamily="34" charset="0"/>
              </a:rPr>
              <a:t>high</a:t>
            </a:r>
            <a:r>
              <a:rPr lang="es-ES" dirty="0" smtClean="0">
                <a:latin typeface="Arial" pitchFamily="34" charset="0"/>
                <a:cs typeface="Arial" pitchFamily="34" charset="0"/>
              </a:rPr>
              <a:t> </a:t>
            </a:r>
            <a:r>
              <a:rPr lang="es-ES" dirty="0" err="1" smtClean="0">
                <a:latin typeface="Arial" pitchFamily="34" charset="0"/>
                <a:cs typeface="Arial" pitchFamily="34" charset="0"/>
              </a:rPr>
              <a:t>insolation</a:t>
            </a:r>
            <a:r>
              <a:rPr lang="es-ES" dirty="0" smtClean="0">
                <a:latin typeface="Arial" pitchFamily="34" charset="0"/>
                <a:cs typeface="Arial" pitchFamily="34" charset="0"/>
              </a:rPr>
              <a:t>.</a:t>
            </a:r>
            <a:endParaRPr lang="es-ES" dirty="0">
              <a:latin typeface="Arial" pitchFamily="34" charset="0"/>
              <a:cs typeface="Arial" pitchFamily="34" charset="0"/>
            </a:endParaRPr>
          </a:p>
          <a:p>
            <a:pPr algn="just"/>
            <a:endParaRPr lang="es-ES" dirty="0">
              <a:latin typeface="Arial" pitchFamily="34" charset="0"/>
              <a:cs typeface="Arial" pitchFamily="34" charset="0"/>
            </a:endParaRPr>
          </a:p>
        </p:txBody>
      </p:sp>
      <p:pic>
        <p:nvPicPr>
          <p:cNvPr id="6" name="Picture 3" descr="C:\Documents and Settings\Administrador\Escritorio\Energía SOLAR\Logotipo JVR.bmp"/>
          <p:cNvPicPr>
            <a:picLocks noChangeAspect="1" noChangeArrowheads="1"/>
          </p:cNvPicPr>
          <p:nvPr/>
        </p:nvPicPr>
        <p:blipFill>
          <a:blip r:embed="rId2" cstate="print"/>
          <a:srcRect l="14677" r="16340" b="15467"/>
          <a:stretch>
            <a:fillRect/>
          </a:stretch>
        </p:blipFill>
        <p:spPr bwMode="auto">
          <a:xfrm>
            <a:off x="-32" y="-24"/>
            <a:ext cx="1357322" cy="1357322"/>
          </a:xfrm>
          <a:prstGeom prst="rect">
            <a:avLst/>
          </a:prstGeom>
          <a:noFill/>
        </p:spPr>
      </p:pic>
      <p:sp>
        <p:nvSpPr>
          <p:cNvPr id="8" name="7 Rectángulo redondeado"/>
          <p:cNvSpPr/>
          <p:nvPr/>
        </p:nvSpPr>
        <p:spPr>
          <a:xfrm>
            <a:off x="2357422" y="285728"/>
            <a:ext cx="4572032"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effectLst>
                  <a:outerShdw blurRad="38100" dist="38100" dir="2700000" algn="tl">
                    <a:srgbClr val="000000">
                      <a:alpha val="43137"/>
                    </a:srgbClr>
                  </a:outerShdw>
                </a:effectLst>
              </a:rPr>
              <a:t>THE TECHNOLOGY NOWADAYS</a:t>
            </a:r>
            <a:endParaRPr lang="es-ES" sz="3200" dirty="0">
              <a:effectLst>
                <a:outerShdw blurRad="38100" dist="38100" dir="2700000" algn="tl">
                  <a:srgbClr val="000000">
                    <a:alpha val="43137"/>
                  </a:srgbClr>
                </a:outerShdw>
              </a:effectLst>
            </a:endParaRPr>
          </a:p>
        </p:txBody>
      </p:sp>
      <p:sp>
        <p:nvSpPr>
          <p:cNvPr id="10" name="9 Marcador de número de diapositiva"/>
          <p:cNvSpPr>
            <a:spLocks noGrp="1"/>
          </p:cNvSpPr>
          <p:nvPr>
            <p:ph type="sldNum" sz="quarter" idx="12"/>
          </p:nvPr>
        </p:nvSpPr>
        <p:spPr/>
        <p:txBody>
          <a:bodyPr/>
          <a:lstStyle/>
          <a:p>
            <a:fld id="{49DE8E72-DAFE-4D86-B4FC-C4B92A546FEB}" type="slidenum">
              <a:rPr lang="es-ES" smtClean="0"/>
              <a:pPr/>
              <a:t>7</a:t>
            </a:fld>
            <a:endParaRPr lang="es-E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tecnologías actuales.bmp"/>
          <p:cNvPicPr>
            <a:picLocks noChangeAspect="1"/>
          </p:cNvPicPr>
          <p:nvPr/>
        </p:nvPicPr>
        <p:blipFill>
          <a:blip r:embed="rId2" cstate="print"/>
          <a:stretch>
            <a:fillRect/>
          </a:stretch>
        </p:blipFill>
        <p:spPr>
          <a:xfrm>
            <a:off x="0" y="857232"/>
            <a:ext cx="9144000" cy="5696107"/>
          </a:xfrm>
          <a:prstGeom prst="rect">
            <a:avLst/>
          </a:prstGeom>
        </p:spPr>
      </p:pic>
      <p:pic>
        <p:nvPicPr>
          <p:cNvPr id="4" name="Picture 3" descr="C:\Documents and Settings\Administrador\Escritorio\Energía SOLAR\Logotipo JVR.bmp"/>
          <p:cNvPicPr>
            <a:picLocks noChangeAspect="1" noChangeArrowheads="1"/>
          </p:cNvPicPr>
          <p:nvPr/>
        </p:nvPicPr>
        <p:blipFill>
          <a:blip r:embed="rId3" cstate="print"/>
          <a:srcRect l="14677" r="16340" b="15467"/>
          <a:stretch>
            <a:fillRect/>
          </a:stretch>
        </p:blipFill>
        <p:spPr bwMode="auto">
          <a:xfrm>
            <a:off x="-32" y="-24"/>
            <a:ext cx="1357322" cy="1357322"/>
          </a:xfrm>
          <a:prstGeom prst="rect">
            <a:avLst/>
          </a:prstGeom>
          <a:noFill/>
        </p:spPr>
      </p:pic>
      <p:sp>
        <p:nvSpPr>
          <p:cNvPr id="6" name="5 Rectángulo redondeado"/>
          <p:cNvSpPr/>
          <p:nvPr/>
        </p:nvSpPr>
        <p:spPr>
          <a:xfrm>
            <a:off x="1500166" y="285728"/>
            <a:ext cx="5786478"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dirty="0" smtClean="0">
                <a:effectLst>
                  <a:outerShdw blurRad="38100" dist="38100" dir="2700000" algn="tl">
                    <a:srgbClr val="000000">
                      <a:alpha val="43137"/>
                    </a:srgbClr>
                  </a:outerShdw>
                </a:effectLst>
              </a:rPr>
              <a:t>MAIN SOLAR THERMAL TECHNOLOGIES</a:t>
            </a:r>
            <a:endParaRPr lang="es-ES" sz="2200" b="1" dirty="0">
              <a:effectLst>
                <a:outerShdw blurRad="38100" dist="38100" dir="2700000" algn="tl">
                  <a:srgbClr val="000000">
                    <a:alpha val="43137"/>
                  </a:srgbClr>
                </a:outerShdw>
              </a:effectLst>
            </a:endParaRPr>
          </a:p>
        </p:txBody>
      </p:sp>
      <p:sp>
        <p:nvSpPr>
          <p:cNvPr id="8" name="7 Marcador de número de diapositiva"/>
          <p:cNvSpPr>
            <a:spLocks noGrp="1"/>
          </p:cNvSpPr>
          <p:nvPr>
            <p:ph type="sldNum" sz="quarter" idx="12"/>
          </p:nvPr>
        </p:nvSpPr>
        <p:spPr/>
        <p:txBody>
          <a:bodyPr/>
          <a:lstStyle/>
          <a:p>
            <a:fld id="{49DE8E72-DAFE-4D86-B4FC-C4B92A546FEB}" type="slidenum">
              <a:rPr lang="es-ES" smtClean="0"/>
              <a:pPr/>
              <a:t>8</a:t>
            </a:fld>
            <a:endParaRPr lang="es-ES"/>
          </a:p>
        </p:txBody>
      </p:sp>
      <p:sp>
        <p:nvSpPr>
          <p:cNvPr id="2" name="CuadroTexto 1"/>
          <p:cNvSpPr txBox="1"/>
          <p:nvPr/>
        </p:nvSpPr>
        <p:spPr>
          <a:xfrm>
            <a:off x="7452320" y="332656"/>
            <a:ext cx="936104" cy="369332"/>
          </a:xfrm>
          <a:prstGeom prst="rect">
            <a:avLst/>
          </a:prstGeom>
          <a:solidFill>
            <a:srgbClr val="C0504D"/>
          </a:solidFill>
        </p:spPr>
        <p:txBody>
          <a:bodyPr wrap="square" rtlCol="0">
            <a:spAutoFit/>
          </a:bodyPr>
          <a:lstStyle/>
          <a:p>
            <a:endParaRPr lang="es-E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número de diapositiva"/>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C101718-D71F-4BED-8D6A-0871A6CF1943}" type="slidenum">
              <a:rPr lang="es-ES" sz="1200">
                <a:solidFill>
                  <a:srgbClr val="898989"/>
                </a:solidFill>
              </a:rPr>
              <a:pPr>
                <a:spcBef>
                  <a:spcPct val="0"/>
                </a:spcBef>
                <a:buFontTx/>
                <a:buNone/>
              </a:pPr>
              <a:t>9</a:t>
            </a:fld>
            <a:endParaRPr lang="es-ES" sz="1200">
              <a:solidFill>
                <a:srgbClr val="898989"/>
              </a:solidFill>
            </a:endParaRPr>
          </a:p>
        </p:txBody>
      </p:sp>
      <p:pic>
        <p:nvPicPr>
          <p:cNvPr id="17411" name="Picture 2" descr="C:\Documents and Settings\Administrador\Escritorio\Escritorio Antiguo\RODOLFO\PC\G. N. PROHINAL\Logo PROHINAL definitivo.bmp"/>
          <p:cNvPicPr>
            <a:picLocks noChangeAspect="1" noChangeArrowheads="1"/>
          </p:cNvPicPr>
          <p:nvPr/>
        </p:nvPicPr>
        <p:blipFill>
          <a:blip r:embed="rId3" cstate="print">
            <a:extLst>
              <a:ext uri="{28A0092B-C50C-407E-A947-70E740481C1C}">
                <a14:useLocalDpi xmlns:a14="http://schemas.microsoft.com/office/drawing/2010/main" val="0"/>
              </a:ext>
            </a:extLst>
          </a:blip>
          <a:srcRect l="25381" t="36736" r="29778" b="37943"/>
          <a:stretch>
            <a:fillRect/>
          </a:stretch>
        </p:blipFill>
        <p:spPr bwMode="auto">
          <a:xfrm>
            <a:off x="7429500" y="214313"/>
            <a:ext cx="15621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3" descr="C:\Documents and Settings\Administrador\Escritorio\Energía SOLAR\Logotipo JVR.bmp"/>
          <p:cNvPicPr>
            <a:picLocks noChangeAspect="1" noChangeArrowheads="1"/>
          </p:cNvPicPr>
          <p:nvPr/>
        </p:nvPicPr>
        <p:blipFill>
          <a:blip r:embed="rId4">
            <a:extLst>
              <a:ext uri="{28A0092B-C50C-407E-A947-70E740481C1C}">
                <a14:useLocalDpi xmlns:a14="http://schemas.microsoft.com/office/drawing/2010/main" val="0"/>
              </a:ext>
            </a:extLst>
          </a:blip>
          <a:srcRect l="14677" r="16341" b="15466"/>
          <a:stretch>
            <a:fillRect/>
          </a:stretch>
        </p:blipFill>
        <p:spPr bwMode="auto">
          <a:xfrm>
            <a:off x="0" y="0"/>
            <a:ext cx="1357313"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Rectángulo redondeado"/>
          <p:cNvSpPr/>
          <p:nvPr/>
        </p:nvSpPr>
        <p:spPr>
          <a:xfrm>
            <a:off x="2786063" y="357188"/>
            <a:ext cx="3786187"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3200" dirty="0" smtClean="0">
                <a:effectLst>
                  <a:outerShdw blurRad="38100" dist="38100" dir="2700000" algn="tl">
                    <a:srgbClr val="000000">
                      <a:alpha val="43137"/>
                    </a:srgbClr>
                  </a:outerShdw>
                </a:effectLst>
              </a:rPr>
              <a:t>COMPETENCE</a:t>
            </a:r>
            <a:endParaRPr lang="es-ES" sz="3200" dirty="0">
              <a:effectLst>
                <a:outerShdw blurRad="38100" dist="38100" dir="2700000" algn="tl">
                  <a:srgbClr val="000000">
                    <a:alpha val="43137"/>
                  </a:srgbClr>
                </a:outerShdw>
              </a:effectLst>
            </a:endParaRPr>
          </a:p>
        </p:txBody>
      </p:sp>
      <p:pic>
        <p:nvPicPr>
          <p:cNvPr id="17414" name="Picture 2" descr="C:\Documents and Settings\Administrador\Escritorio\Energía SOLAR\Copia de Dish-stirl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75" y="1333500"/>
            <a:ext cx="2381250"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4" descr="http://www.psa.es/webesp/instalaciones/images/dist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88" y="1357313"/>
            <a:ext cx="33020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7 Tabla"/>
          <p:cNvGraphicFramePr>
            <a:graphicFrameLocks noGrp="1"/>
          </p:cNvGraphicFramePr>
          <p:nvPr>
            <p:extLst>
              <p:ext uri="{D42A27DB-BD31-4B8C-83A1-F6EECF244321}">
                <p14:modId xmlns:p14="http://schemas.microsoft.com/office/powerpoint/2010/main" val="2719963103"/>
              </p:ext>
            </p:extLst>
          </p:nvPr>
        </p:nvGraphicFramePr>
        <p:xfrm>
          <a:off x="428625" y="3857625"/>
          <a:ext cx="8501064" cy="2591008"/>
        </p:xfrm>
        <a:graphic>
          <a:graphicData uri="http://schemas.openxmlformats.org/drawingml/2006/table">
            <a:tbl>
              <a:tblPr firstRow="1" bandRow="1">
                <a:tableStyleId>{5C22544A-7EE6-4342-B048-85BDC9FD1C3A}</a:tableStyleId>
              </a:tblPr>
              <a:tblGrid>
                <a:gridCol w="2000250"/>
                <a:gridCol w="1357313"/>
                <a:gridCol w="1857375"/>
                <a:gridCol w="1357313"/>
                <a:gridCol w="1928813"/>
              </a:tblGrid>
              <a:tr h="823084">
                <a:tc>
                  <a:txBody>
                    <a:bodyPr/>
                    <a:lstStyle/>
                    <a:p>
                      <a:endParaRPr lang="es-ES" sz="1800" dirty="0"/>
                    </a:p>
                  </a:txBody>
                  <a:tcPr marL="91439" marR="91439" marT="45727" marB="45727"/>
                </a:tc>
                <a:tc>
                  <a:txBody>
                    <a:bodyPr/>
                    <a:lstStyle/>
                    <a:p>
                      <a:pPr algn="ctr">
                        <a:lnSpc>
                          <a:spcPct val="200000"/>
                        </a:lnSpc>
                      </a:pPr>
                      <a:r>
                        <a:rPr lang="es-ES" sz="2000" dirty="0" err="1" smtClean="0">
                          <a:solidFill>
                            <a:srgbClr val="FF0000"/>
                          </a:solidFill>
                          <a:effectLst>
                            <a:outerShdw blurRad="38100" dist="38100" dir="2700000" algn="tl">
                              <a:srgbClr val="000000">
                                <a:alpha val="43137"/>
                              </a:srgbClr>
                            </a:outerShdw>
                          </a:effectLst>
                        </a:rPr>
                        <a:t>Potency</a:t>
                      </a:r>
                      <a:r>
                        <a:rPr lang="es-ES" sz="2000" dirty="0" smtClean="0">
                          <a:solidFill>
                            <a:srgbClr val="FF0000"/>
                          </a:solidFill>
                          <a:effectLst>
                            <a:outerShdw blurRad="38100" dist="38100" dir="2700000" algn="tl">
                              <a:srgbClr val="000000">
                                <a:alpha val="43137"/>
                              </a:srgbClr>
                            </a:outerShdw>
                          </a:effectLst>
                        </a:rPr>
                        <a:t>/</a:t>
                      </a:r>
                    </a:p>
                    <a:p>
                      <a:pPr algn="ctr">
                        <a:lnSpc>
                          <a:spcPct val="200000"/>
                        </a:lnSpc>
                      </a:pPr>
                      <a:r>
                        <a:rPr lang="es-ES" sz="2000" dirty="0" err="1" smtClean="0">
                          <a:solidFill>
                            <a:srgbClr val="FF0000"/>
                          </a:solidFill>
                          <a:effectLst>
                            <a:outerShdw blurRad="38100" dist="38100" dir="2700000" algn="tl">
                              <a:srgbClr val="000000">
                                <a:alpha val="43137"/>
                              </a:srgbClr>
                            </a:outerShdw>
                          </a:effectLst>
                        </a:rPr>
                        <a:t>power</a:t>
                      </a:r>
                      <a:endParaRPr lang="es-ES" sz="2000" dirty="0">
                        <a:solidFill>
                          <a:srgbClr val="FF0000"/>
                        </a:solidFill>
                        <a:effectLst>
                          <a:outerShdw blurRad="38100" dist="38100" dir="2700000" algn="tl">
                            <a:srgbClr val="000000">
                              <a:alpha val="43137"/>
                            </a:srgbClr>
                          </a:outerShdw>
                        </a:effectLst>
                      </a:endParaRPr>
                    </a:p>
                  </a:txBody>
                  <a:tcPr marL="91439" marR="91439" marT="45727" marB="45727"/>
                </a:tc>
                <a:tc>
                  <a:txBody>
                    <a:bodyPr/>
                    <a:lstStyle/>
                    <a:p>
                      <a:pPr algn="ctr">
                        <a:lnSpc>
                          <a:spcPct val="200000"/>
                        </a:lnSpc>
                      </a:pPr>
                      <a:r>
                        <a:rPr lang="es-ES" sz="2000" dirty="0" err="1" smtClean="0">
                          <a:effectLst>
                            <a:outerShdw blurRad="38100" dist="38100" dir="2700000" algn="tl">
                              <a:srgbClr val="000000">
                                <a:alpha val="43137"/>
                              </a:srgbClr>
                            </a:outerShdw>
                          </a:effectLst>
                        </a:rPr>
                        <a:t>Temperature</a:t>
                      </a:r>
                      <a:r>
                        <a:rPr lang="es-ES" sz="2000" dirty="0" smtClean="0">
                          <a:effectLst>
                            <a:outerShdw blurRad="38100" dist="38100" dir="2700000" algn="tl">
                              <a:srgbClr val="000000">
                                <a:alpha val="43137"/>
                              </a:srgbClr>
                            </a:outerShdw>
                          </a:effectLst>
                        </a:rPr>
                        <a:t> </a:t>
                      </a:r>
                      <a:endParaRPr lang="es-ES" sz="2000" dirty="0">
                        <a:effectLst>
                          <a:outerShdw blurRad="38100" dist="38100" dir="2700000" algn="tl">
                            <a:srgbClr val="000000">
                              <a:alpha val="43137"/>
                            </a:srgbClr>
                          </a:outerShdw>
                        </a:effectLst>
                      </a:endParaRPr>
                    </a:p>
                  </a:txBody>
                  <a:tcPr marL="91439" marR="91439" marT="45727" marB="45727"/>
                </a:tc>
                <a:tc>
                  <a:txBody>
                    <a:bodyPr/>
                    <a:lstStyle/>
                    <a:p>
                      <a:pPr algn="ctr">
                        <a:lnSpc>
                          <a:spcPct val="200000"/>
                        </a:lnSpc>
                      </a:pPr>
                      <a:r>
                        <a:rPr lang="es-ES" sz="2000" dirty="0" smtClean="0">
                          <a:effectLst>
                            <a:outerShdw blurRad="38100" dist="38100" dir="2700000" algn="tl">
                              <a:srgbClr val="000000">
                                <a:alpha val="43137"/>
                              </a:srgbClr>
                            </a:outerShdw>
                          </a:effectLst>
                        </a:rPr>
                        <a:t>Price</a:t>
                      </a:r>
                      <a:endParaRPr lang="es-ES" sz="2000" dirty="0">
                        <a:effectLst>
                          <a:outerShdw blurRad="38100" dist="38100" dir="2700000" algn="tl">
                            <a:srgbClr val="000000">
                              <a:alpha val="43137"/>
                            </a:srgbClr>
                          </a:outerShdw>
                        </a:effectLst>
                      </a:endParaRPr>
                    </a:p>
                  </a:txBody>
                  <a:tcPr marL="91439" marR="91439" marT="45727" marB="45727"/>
                </a:tc>
                <a:tc>
                  <a:txBody>
                    <a:bodyPr/>
                    <a:lstStyle/>
                    <a:p>
                      <a:r>
                        <a:rPr lang="es-ES" sz="1600" dirty="0" smtClean="0">
                          <a:solidFill>
                            <a:srgbClr val="FF0000"/>
                          </a:solidFill>
                          <a:effectLst>
                            <a:outerShdw blurRad="38100" dist="38100" dir="2700000" algn="tl">
                              <a:srgbClr val="000000">
                                <a:alpha val="43137"/>
                              </a:srgbClr>
                            </a:outerShdw>
                          </a:effectLst>
                        </a:rPr>
                        <a:t>Cogeneración mediante acumulador (+20%)</a:t>
                      </a:r>
                      <a:endParaRPr lang="es-ES" sz="1600" dirty="0">
                        <a:solidFill>
                          <a:srgbClr val="FF0000"/>
                        </a:solidFill>
                        <a:effectLst>
                          <a:outerShdw blurRad="38100" dist="38100" dir="2700000" algn="tl">
                            <a:srgbClr val="000000">
                              <a:alpha val="43137"/>
                            </a:srgbClr>
                          </a:outerShdw>
                        </a:effectLst>
                      </a:endParaRPr>
                    </a:p>
                  </a:txBody>
                  <a:tcPr marL="91439" marR="91439" marT="45727" marB="45727"/>
                </a:tc>
              </a:tr>
              <a:tr h="640177">
                <a:tc>
                  <a:txBody>
                    <a:bodyPr/>
                    <a:lstStyle/>
                    <a:p>
                      <a:r>
                        <a:rPr lang="es-ES" sz="1800" b="1" dirty="0" smtClean="0">
                          <a:solidFill>
                            <a:srgbClr val="FF0000"/>
                          </a:solidFill>
                        </a:rPr>
                        <a:t>Parable + Stirling </a:t>
                      </a:r>
                      <a:r>
                        <a:rPr lang="es-ES" sz="1800" b="1" dirty="0" err="1" smtClean="0">
                          <a:solidFill>
                            <a:srgbClr val="FF0000"/>
                          </a:solidFill>
                        </a:rPr>
                        <a:t>engine</a:t>
                      </a:r>
                      <a:endParaRPr lang="es-ES" sz="1800" b="1" dirty="0">
                        <a:solidFill>
                          <a:srgbClr val="FF0000"/>
                        </a:solidFill>
                      </a:endParaRPr>
                    </a:p>
                  </a:txBody>
                  <a:tcPr marL="91439" marR="91439" marT="45727" marB="45727"/>
                </a:tc>
                <a:tc>
                  <a:txBody>
                    <a:bodyPr/>
                    <a:lstStyle/>
                    <a:p>
                      <a:pPr algn="ctr">
                        <a:lnSpc>
                          <a:spcPct val="150000"/>
                        </a:lnSpc>
                      </a:pPr>
                      <a:r>
                        <a:rPr lang="es-ES" sz="1800" dirty="0" smtClean="0"/>
                        <a:t>3,5 </a:t>
                      </a:r>
                      <a:r>
                        <a:rPr lang="es-ES" sz="1800" baseline="0" dirty="0" smtClean="0"/>
                        <a:t>Kw/h</a:t>
                      </a:r>
                      <a:endParaRPr lang="es-ES" sz="1800" dirty="0"/>
                    </a:p>
                  </a:txBody>
                  <a:tcPr marL="91439" marR="91439" marT="45727" marB="45727"/>
                </a:tc>
                <a:tc>
                  <a:txBody>
                    <a:bodyPr/>
                    <a:lstStyle/>
                    <a:p>
                      <a:pPr algn="ctr">
                        <a:lnSpc>
                          <a:spcPct val="150000"/>
                        </a:lnSpc>
                      </a:pPr>
                      <a:r>
                        <a:rPr lang="es-ES" sz="1800" dirty="0" smtClean="0"/>
                        <a:t>800 C°</a:t>
                      </a:r>
                      <a:endParaRPr lang="es-ES" sz="1800" dirty="0"/>
                    </a:p>
                  </a:txBody>
                  <a:tcPr marL="91439" marR="91439" marT="45727" marB="45727"/>
                </a:tc>
                <a:tc>
                  <a:txBody>
                    <a:bodyPr/>
                    <a:lstStyle/>
                    <a:p>
                      <a:pPr algn="ctr">
                        <a:lnSpc>
                          <a:spcPct val="150000"/>
                        </a:lnSpc>
                      </a:pPr>
                      <a:r>
                        <a:rPr lang="es-ES" sz="1800" dirty="0" smtClean="0"/>
                        <a:t> 18.900 €</a:t>
                      </a:r>
                      <a:endParaRPr lang="es-ES" sz="1800" dirty="0"/>
                    </a:p>
                  </a:txBody>
                  <a:tcPr marL="91439" marR="91439" marT="45727" marB="45727"/>
                </a:tc>
                <a:tc>
                  <a:txBody>
                    <a:bodyPr/>
                    <a:lstStyle/>
                    <a:p>
                      <a:pPr algn="ctr">
                        <a:lnSpc>
                          <a:spcPct val="150000"/>
                        </a:lnSpc>
                      </a:pPr>
                      <a:r>
                        <a:rPr lang="es-ES" sz="2400" b="1" dirty="0" smtClean="0">
                          <a:solidFill>
                            <a:srgbClr val="FF0000"/>
                          </a:solidFill>
                        </a:rPr>
                        <a:t>X</a:t>
                      </a:r>
                      <a:endParaRPr lang="es-ES" sz="2400" b="1" dirty="0">
                        <a:solidFill>
                          <a:srgbClr val="FF0000"/>
                        </a:solidFill>
                      </a:endParaRPr>
                    </a:p>
                  </a:txBody>
                  <a:tcPr marL="91439" marR="91439" marT="45727" marB="45727"/>
                </a:tc>
              </a:tr>
              <a:tr h="640177">
                <a:tc>
                  <a:txBody>
                    <a:bodyPr/>
                    <a:lstStyle/>
                    <a:p>
                      <a:r>
                        <a:rPr lang="es-ES" sz="1800" b="1" dirty="0" smtClean="0">
                          <a:solidFill>
                            <a:srgbClr val="FF0000"/>
                          </a:solidFill>
                        </a:rPr>
                        <a:t>Parable +JVR turbina</a:t>
                      </a:r>
                      <a:endParaRPr lang="es-ES" sz="1800" b="1" dirty="0">
                        <a:solidFill>
                          <a:srgbClr val="FF0000"/>
                        </a:solidFill>
                      </a:endParaRPr>
                    </a:p>
                  </a:txBody>
                  <a:tcPr marL="91439" marR="91439" marT="45727" marB="45727"/>
                </a:tc>
                <a:tc>
                  <a:txBody>
                    <a:bodyPr/>
                    <a:lstStyle/>
                    <a:p>
                      <a:pPr algn="ctr">
                        <a:lnSpc>
                          <a:spcPct val="150000"/>
                        </a:lnSpc>
                      </a:pPr>
                      <a:r>
                        <a:rPr lang="es-ES" sz="1800" dirty="0" smtClean="0"/>
                        <a:t>15 Kw/h</a:t>
                      </a:r>
                      <a:endParaRPr lang="es-ES" sz="1800" dirty="0"/>
                    </a:p>
                  </a:txBody>
                  <a:tcPr marL="91439" marR="91439" marT="45727" marB="45727"/>
                </a:tc>
                <a:tc>
                  <a:txBody>
                    <a:bodyPr/>
                    <a:lstStyle/>
                    <a:p>
                      <a:pPr algn="ctr">
                        <a:lnSpc>
                          <a:spcPct val="150000"/>
                        </a:lnSpc>
                      </a:pPr>
                      <a:r>
                        <a:rPr lang="es-ES" sz="1800" dirty="0" smtClean="0"/>
                        <a:t>1.150 C°</a:t>
                      </a:r>
                      <a:endParaRPr lang="es-ES" sz="1800" dirty="0"/>
                    </a:p>
                  </a:txBody>
                  <a:tcPr marL="91439" marR="91439" marT="45727" marB="45727"/>
                </a:tc>
                <a:tc>
                  <a:txBody>
                    <a:bodyPr/>
                    <a:lstStyle/>
                    <a:p>
                      <a:pPr algn="ctr">
                        <a:lnSpc>
                          <a:spcPct val="150000"/>
                        </a:lnSpc>
                      </a:pPr>
                      <a:r>
                        <a:rPr lang="es-ES" sz="1800" dirty="0" smtClean="0"/>
                        <a:t>  25.000 €</a:t>
                      </a:r>
                      <a:endParaRPr lang="es-ES" sz="1800" dirty="0"/>
                    </a:p>
                  </a:txBody>
                  <a:tcPr marL="91439" marR="91439" marT="45727" marB="45727"/>
                </a:tc>
                <a:tc>
                  <a:txBody>
                    <a:bodyPr/>
                    <a:lstStyle/>
                    <a:p>
                      <a:pPr algn="ctr">
                        <a:lnSpc>
                          <a:spcPct val="150000"/>
                        </a:lnSpc>
                        <a:buFont typeface="Wingdings" pitchFamily="2" charset="2"/>
                        <a:buChar char="ü"/>
                      </a:pPr>
                      <a:r>
                        <a:rPr lang="es-ES" sz="2400" b="1" dirty="0" smtClean="0">
                          <a:solidFill>
                            <a:srgbClr val="00B050"/>
                          </a:solidFill>
                        </a:rPr>
                        <a:t> </a:t>
                      </a:r>
                      <a:endParaRPr lang="es-ES" sz="2400" b="1" dirty="0">
                        <a:solidFill>
                          <a:srgbClr val="00B050"/>
                        </a:solidFill>
                      </a:endParaRPr>
                    </a:p>
                  </a:txBody>
                  <a:tcPr marL="91439" marR="91439" marT="45727" marB="45727"/>
                </a:tc>
              </a:tr>
            </a:tbl>
          </a:graphicData>
        </a:graphic>
      </p:graphicFrame>
      <p:pic>
        <p:nvPicPr>
          <p:cNvPr id="17442" name="Imagen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6688" y="1339850"/>
            <a:ext cx="25558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9 Rectángulo"/>
          <p:cNvSpPr/>
          <p:nvPr/>
        </p:nvSpPr>
        <p:spPr>
          <a:xfrm>
            <a:off x="2786063" y="3429000"/>
            <a:ext cx="1485900" cy="369888"/>
          </a:xfrm>
          <a:prstGeom prst="rect">
            <a:avLst/>
          </a:prstGeom>
        </p:spPr>
        <p:txBody>
          <a:bodyPr wrap="none">
            <a:spAutoFit/>
          </a:bodyPr>
          <a:lstStyle/>
          <a:p>
            <a:pPr eaLnBrk="1" fontAlgn="auto" hangingPunct="1">
              <a:spcBef>
                <a:spcPts val="0"/>
              </a:spcBef>
              <a:spcAft>
                <a:spcPts val="0"/>
              </a:spcAft>
              <a:defRPr/>
            </a:pPr>
            <a:r>
              <a:rPr lang="es-ES" u="sng" dirty="0">
                <a:effectLst>
                  <a:outerShdw blurRad="38100" dist="38100" dir="2700000" algn="tl">
                    <a:srgbClr val="000000">
                      <a:alpha val="43137"/>
                    </a:srgbClr>
                  </a:outerShdw>
                </a:effectLst>
                <a:latin typeface="+mn-lt"/>
              </a:rPr>
              <a:t>Motor Stirling</a:t>
            </a:r>
          </a:p>
        </p:txBody>
      </p:sp>
      <p:sp>
        <p:nvSpPr>
          <p:cNvPr id="11" name="10 Rectángulo"/>
          <p:cNvSpPr/>
          <p:nvPr/>
        </p:nvSpPr>
        <p:spPr>
          <a:xfrm>
            <a:off x="7369175" y="3429000"/>
            <a:ext cx="1274763" cy="369888"/>
          </a:xfrm>
          <a:prstGeom prst="rect">
            <a:avLst/>
          </a:prstGeom>
        </p:spPr>
        <p:txBody>
          <a:bodyPr wrap="none">
            <a:spAutoFit/>
          </a:bodyPr>
          <a:lstStyle/>
          <a:p>
            <a:pPr eaLnBrk="1" fontAlgn="auto" hangingPunct="1">
              <a:spcBef>
                <a:spcPts val="0"/>
              </a:spcBef>
              <a:spcAft>
                <a:spcPts val="0"/>
              </a:spcAft>
              <a:defRPr/>
            </a:pPr>
            <a:r>
              <a:rPr lang="es-ES" u="sng" dirty="0">
                <a:effectLst>
                  <a:outerShdw blurRad="38100" dist="38100" dir="2700000" algn="tl">
                    <a:srgbClr val="000000">
                      <a:alpha val="43137"/>
                    </a:srgbClr>
                  </a:outerShdw>
                </a:effectLst>
                <a:latin typeface="+mn-lt"/>
              </a:rPr>
              <a:t>Turbina JVR</a:t>
            </a:r>
            <a:endParaRPr lang="es-ES" u="sng" dirty="0">
              <a:latin typeface="+mn-lt"/>
            </a:endParaRPr>
          </a:p>
        </p:txBody>
      </p:sp>
      <p:sp>
        <p:nvSpPr>
          <p:cNvPr id="12" name="11 Rectángulo"/>
          <p:cNvSpPr/>
          <p:nvPr/>
        </p:nvSpPr>
        <p:spPr>
          <a:xfrm>
            <a:off x="500062" y="6352741"/>
            <a:ext cx="8358187" cy="584776"/>
          </a:xfrm>
          <a:prstGeom prst="rect">
            <a:avLst/>
          </a:prstGeom>
        </p:spPr>
        <p:txBody>
          <a:bodyPr>
            <a:spAutoFit/>
          </a:bodyPr>
          <a:lstStyle/>
          <a:p>
            <a:pPr algn="ctr" eaLnBrk="1" fontAlgn="auto" hangingPunct="1">
              <a:spcBef>
                <a:spcPts val="0"/>
              </a:spcBef>
              <a:spcAft>
                <a:spcPts val="0"/>
              </a:spcAft>
              <a:defRPr/>
            </a:pPr>
            <a:r>
              <a:rPr lang="es-ES" sz="1600" dirty="0" err="1" smtClean="0">
                <a:effectLst>
                  <a:outerShdw blurRad="38100" dist="38100" dir="2700000" algn="tl">
                    <a:srgbClr val="000000">
                      <a:alpha val="43137"/>
                    </a:srgbClr>
                  </a:outerShdw>
                </a:effectLst>
              </a:rPr>
              <a:t>The</a:t>
            </a:r>
            <a:r>
              <a:rPr lang="es-ES" sz="1600" dirty="0" smtClean="0">
                <a:effectLst>
                  <a:outerShdw blurRad="38100" dist="38100" dir="2700000" algn="tl">
                    <a:srgbClr val="000000">
                      <a:alpha val="43137"/>
                    </a:srgbClr>
                  </a:outerShdw>
                </a:effectLst>
              </a:rPr>
              <a:t> </a:t>
            </a:r>
            <a:r>
              <a:rPr lang="es-ES" sz="1600" dirty="0" smtClean="0">
                <a:effectLst>
                  <a:outerShdw blurRad="38100" dist="38100" dir="2700000" algn="tl">
                    <a:srgbClr val="000000">
                      <a:alpha val="43137"/>
                    </a:srgbClr>
                  </a:outerShdw>
                </a:effectLst>
                <a:latin typeface="+mn-lt"/>
              </a:rPr>
              <a:t>Stirling motor(1.816</a:t>
            </a:r>
            <a:r>
              <a:rPr lang="es-ES" sz="1600" dirty="0">
                <a:effectLst>
                  <a:outerShdw blurRad="38100" dist="38100" dir="2700000" algn="tl">
                    <a:srgbClr val="000000">
                      <a:alpha val="43137"/>
                    </a:srgbClr>
                  </a:outerShdw>
                </a:effectLst>
                <a:latin typeface="+mn-lt"/>
              </a:rPr>
              <a:t>)</a:t>
            </a:r>
            <a:r>
              <a:rPr lang="es-ES" sz="1600" dirty="0" smtClean="0">
                <a:effectLst>
                  <a:outerShdw blurRad="38100" dist="38100" dir="2700000" algn="tl">
                    <a:srgbClr val="000000">
                      <a:alpha val="43137"/>
                    </a:srgbClr>
                  </a:outerShdw>
                </a:effectLst>
                <a:latin typeface="+mn-lt"/>
              </a:rPr>
              <a:t>, as </a:t>
            </a:r>
            <a:r>
              <a:rPr lang="es-ES" sz="1600" dirty="0" err="1" smtClean="0">
                <a:effectLst>
                  <a:outerShdw blurRad="38100" dist="38100" dir="2700000" algn="tl">
                    <a:srgbClr val="000000">
                      <a:alpha val="43137"/>
                    </a:srgbClr>
                  </a:outerShdw>
                </a:effectLst>
                <a:latin typeface="+mn-lt"/>
              </a:rPr>
              <a:t>the</a:t>
            </a:r>
            <a:r>
              <a:rPr lang="es-ES" sz="1600" dirty="0" smtClean="0">
                <a:effectLst>
                  <a:outerShdw blurRad="38100" dist="38100" dir="2700000" algn="tl">
                    <a:srgbClr val="000000">
                      <a:alpha val="43137"/>
                    </a:srgbClr>
                  </a:outerShdw>
                </a:effectLst>
                <a:latin typeface="+mn-lt"/>
              </a:rPr>
              <a:t> </a:t>
            </a:r>
            <a:r>
              <a:rPr lang="es-ES" sz="1600" dirty="0" err="1" smtClean="0">
                <a:effectLst>
                  <a:outerShdw blurRad="38100" dist="38100" dir="2700000" algn="tl">
                    <a:srgbClr val="000000">
                      <a:alpha val="43137"/>
                    </a:srgbClr>
                  </a:outerShdw>
                </a:effectLst>
                <a:latin typeface="+mn-lt"/>
              </a:rPr>
              <a:t>movement</a:t>
            </a:r>
            <a:r>
              <a:rPr lang="es-ES" sz="1600" dirty="0" smtClean="0">
                <a:effectLst>
                  <a:outerShdw blurRad="38100" dist="38100" dir="2700000" algn="tl">
                    <a:srgbClr val="000000">
                      <a:alpha val="43137"/>
                    </a:srgbClr>
                  </a:outerShdw>
                </a:effectLst>
                <a:latin typeface="+mn-lt"/>
              </a:rPr>
              <a:t>  </a:t>
            </a:r>
            <a:r>
              <a:rPr lang="es-ES" sz="1600" dirty="0" err="1" smtClean="0">
                <a:effectLst>
                  <a:outerShdw blurRad="38100" dist="38100" dir="2700000" algn="tl">
                    <a:srgbClr val="000000">
                      <a:alpha val="43137"/>
                    </a:srgbClr>
                  </a:outerShdw>
                </a:effectLst>
                <a:latin typeface="+mn-lt"/>
              </a:rPr>
              <a:t>through</a:t>
            </a:r>
            <a:r>
              <a:rPr lang="es-ES" sz="1600" dirty="0" smtClean="0">
                <a:effectLst>
                  <a:outerShdw blurRad="38100" dist="38100" dir="2700000" algn="tl">
                    <a:srgbClr val="000000">
                      <a:alpha val="43137"/>
                    </a:srgbClr>
                  </a:outerShdw>
                </a:effectLst>
                <a:latin typeface="+mn-lt"/>
              </a:rPr>
              <a:t> </a:t>
            </a:r>
            <a:r>
              <a:rPr lang="es-ES" sz="1600" dirty="0" err="1" smtClean="0">
                <a:effectLst>
                  <a:outerShdw blurRad="38100" dist="38100" dir="2700000" algn="tl">
                    <a:srgbClr val="000000">
                      <a:alpha val="43137"/>
                    </a:srgbClr>
                  </a:outerShdw>
                </a:effectLst>
                <a:latin typeface="+mn-lt"/>
              </a:rPr>
              <a:t>the</a:t>
            </a:r>
            <a:r>
              <a:rPr lang="es-ES" sz="1600" dirty="0" smtClean="0">
                <a:effectLst>
                  <a:outerShdw blurRad="38100" dist="38100" dir="2700000" algn="tl">
                    <a:srgbClr val="000000">
                      <a:alpha val="43137"/>
                    </a:srgbClr>
                  </a:outerShdw>
                </a:effectLst>
                <a:latin typeface="+mn-lt"/>
              </a:rPr>
              <a:t> </a:t>
            </a:r>
            <a:r>
              <a:rPr lang="es-ES" sz="1600" dirty="0" err="1" smtClean="0">
                <a:effectLst>
                  <a:outerShdw blurRad="38100" dist="38100" dir="2700000" algn="tl">
                    <a:srgbClr val="000000">
                      <a:alpha val="43137"/>
                    </a:srgbClr>
                  </a:outerShdw>
                </a:effectLst>
                <a:latin typeface="+mn-lt"/>
              </a:rPr>
              <a:t>steam</a:t>
            </a:r>
            <a:r>
              <a:rPr lang="es-ES" sz="1600" dirty="0" smtClean="0">
                <a:effectLst>
                  <a:outerShdw blurRad="38100" dist="38100" dir="2700000" algn="tl">
                    <a:srgbClr val="000000">
                      <a:alpha val="43137"/>
                    </a:srgbClr>
                  </a:outerShdw>
                </a:effectLst>
                <a:latin typeface="+mn-lt"/>
              </a:rPr>
              <a:t> </a:t>
            </a:r>
            <a:r>
              <a:rPr lang="es-ES" sz="1600" dirty="0" err="1" smtClean="0">
                <a:effectLst>
                  <a:outerShdw blurRad="38100" dist="38100" dir="2700000" algn="tl">
                    <a:srgbClr val="000000">
                      <a:alpha val="43137"/>
                    </a:srgbClr>
                  </a:outerShdw>
                </a:effectLst>
                <a:latin typeface="+mn-lt"/>
              </a:rPr>
              <a:t>generation</a:t>
            </a:r>
            <a:r>
              <a:rPr lang="es-ES" sz="1600" dirty="0" smtClean="0">
                <a:effectLst>
                  <a:outerShdw blurRad="38100" dist="38100" dir="2700000" algn="tl">
                    <a:srgbClr val="000000">
                      <a:alpha val="43137"/>
                    </a:srgbClr>
                  </a:outerShdw>
                </a:effectLst>
                <a:latin typeface="+mn-lt"/>
              </a:rPr>
              <a:t> (1.804) are </a:t>
            </a:r>
            <a:r>
              <a:rPr lang="es-ES" sz="1600" dirty="0" err="1" smtClean="0">
                <a:effectLst>
                  <a:outerShdw blurRad="38100" dist="38100" dir="2700000" algn="tl">
                    <a:srgbClr val="000000">
                      <a:alpha val="43137"/>
                    </a:srgbClr>
                  </a:outerShdw>
                </a:effectLst>
                <a:latin typeface="+mn-lt"/>
              </a:rPr>
              <a:t>evolutions</a:t>
            </a:r>
            <a:r>
              <a:rPr lang="es-ES" sz="1600" dirty="0" smtClean="0">
                <a:effectLst>
                  <a:outerShdw blurRad="38100" dist="38100" dir="2700000" algn="tl">
                    <a:srgbClr val="000000">
                      <a:alpha val="43137"/>
                    </a:srgbClr>
                  </a:outerShdw>
                </a:effectLst>
                <a:latin typeface="+mn-lt"/>
              </a:rPr>
              <a:t> of </a:t>
            </a:r>
            <a:r>
              <a:rPr lang="es-ES" sz="1600" dirty="0" err="1" smtClean="0">
                <a:effectLst>
                  <a:outerShdw blurRad="38100" dist="38100" dir="2700000" algn="tl">
                    <a:srgbClr val="000000">
                      <a:alpha val="43137"/>
                    </a:srgbClr>
                  </a:outerShdw>
                </a:effectLst>
                <a:latin typeface="+mn-lt"/>
              </a:rPr>
              <a:t>technologies</a:t>
            </a:r>
            <a:r>
              <a:rPr lang="es-ES" sz="1600" dirty="0" smtClean="0">
                <a:effectLst>
                  <a:outerShdw blurRad="38100" dist="38100" dir="2700000" algn="tl">
                    <a:srgbClr val="000000">
                      <a:alpha val="43137"/>
                    </a:srgbClr>
                  </a:outerShdw>
                </a:effectLst>
                <a:latin typeface="+mn-lt"/>
              </a:rPr>
              <a:t> </a:t>
            </a:r>
            <a:r>
              <a:rPr lang="es-ES" sz="1600" dirty="0" err="1" smtClean="0">
                <a:effectLst>
                  <a:outerShdw blurRad="38100" dist="38100" dir="2700000" algn="tl">
                    <a:srgbClr val="000000">
                      <a:alpha val="43137"/>
                    </a:srgbClr>
                  </a:outerShdw>
                </a:effectLst>
                <a:latin typeface="+mn-lt"/>
              </a:rPr>
              <a:t>that</a:t>
            </a:r>
            <a:r>
              <a:rPr lang="es-ES" sz="1600" dirty="0" smtClean="0">
                <a:effectLst>
                  <a:outerShdw blurRad="38100" dist="38100" dir="2700000" algn="tl">
                    <a:srgbClr val="000000">
                      <a:alpha val="43137"/>
                    </a:srgbClr>
                  </a:outerShdw>
                </a:effectLst>
                <a:latin typeface="+mn-lt"/>
              </a:rPr>
              <a:t> </a:t>
            </a:r>
            <a:r>
              <a:rPr lang="es-ES" sz="1600" dirty="0" err="1" smtClean="0">
                <a:effectLst>
                  <a:outerShdw blurRad="38100" dist="38100" dir="2700000" algn="tl">
                    <a:srgbClr val="000000">
                      <a:alpha val="43137"/>
                    </a:srgbClr>
                  </a:outerShdw>
                </a:effectLst>
              </a:rPr>
              <a:t>already</a:t>
            </a:r>
            <a:r>
              <a:rPr lang="es-ES" sz="1600" dirty="0" smtClean="0">
                <a:effectLst>
                  <a:outerShdw blurRad="38100" dist="38100" dir="2700000" algn="tl">
                    <a:srgbClr val="000000">
                      <a:alpha val="43137"/>
                    </a:srgbClr>
                  </a:outerShdw>
                </a:effectLst>
              </a:rPr>
              <a:t> </a:t>
            </a:r>
            <a:r>
              <a:rPr lang="es-ES" sz="1600" dirty="0" err="1" smtClean="0">
                <a:effectLst>
                  <a:outerShdw blurRad="38100" dist="38100" dir="2700000" algn="tl">
                    <a:srgbClr val="000000">
                      <a:alpha val="43137"/>
                    </a:srgbClr>
                  </a:outerShdw>
                </a:effectLst>
              </a:rPr>
              <a:t>existed</a:t>
            </a:r>
            <a:r>
              <a:rPr lang="es-ES" sz="1600" dirty="0" smtClean="0">
                <a:effectLst>
                  <a:outerShdw blurRad="38100" dist="38100" dir="2700000" algn="tl">
                    <a:srgbClr val="000000">
                      <a:alpha val="43137"/>
                    </a:srgbClr>
                  </a:outerShdw>
                </a:effectLst>
              </a:rPr>
              <a:t> </a:t>
            </a:r>
            <a:r>
              <a:rPr lang="es-ES" sz="1600" dirty="0" err="1" smtClean="0">
                <a:effectLst>
                  <a:outerShdw blurRad="38100" dist="38100" dir="2700000" algn="tl">
                    <a:srgbClr val="000000">
                      <a:alpha val="43137"/>
                    </a:srgbClr>
                  </a:outerShdw>
                </a:effectLst>
              </a:rPr>
              <a:t>many</a:t>
            </a:r>
            <a:r>
              <a:rPr lang="es-ES" sz="1600" dirty="0" smtClean="0">
                <a:effectLst>
                  <a:outerShdw blurRad="38100" dist="38100" dir="2700000" algn="tl">
                    <a:srgbClr val="000000">
                      <a:alpha val="43137"/>
                    </a:srgbClr>
                  </a:outerShdw>
                </a:effectLst>
              </a:rPr>
              <a:t> </a:t>
            </a:r>
            <a:r>
              <a:rPr lang="es-ES" sz="1600" dirty="0" err="1" smtClean="0">
                <a:effectLst>
                  <a:outerShdw blurRad="38100" dist="38100" dir="2700000" algn="tl">
                    <a:srgbClr val="000000">
                      <a:alpha val="43137"/>
                    </a:srgbClr>
                  </a:outerShdw>
                </a:effectLst>
              </a:rPr>
              <a:t>years</a:t>
            </a:r>
            <a:r>
              <a:rPr lang="es-ES" sz="1600" dirty="0" smtClean="0">
                <a:effectLst>
                  <a:outerShdw blurRad="38100" dist="38100" dir="2700000" algn="tl">
                    <a:srgbClr val="000000">
                      <a:alpha val="43137"/>
                    </a:srgbClr>
                  </a:outerShdw>
                </a:effectLst>
              </a:rPr>
              <a:t> ago.</a:t>
            </a:r>
            <a:endParaRPr lang="es-ES" sz="1600" dirty="0">
              <a:latin typeface="+mn-lt"/>
            </a:endParaRPr>
          </a:p>
        </p:txBody>
      </p:sp>
    </p:spTree>
    <p:extLst>
      <p:ext uri="{BB962C8B-B14F-4D97-AF65-F5344CB8AC3E}">
        <p14:creationId xmlns:p14="http://schemas.microsoft.com/office/powerpoint/2010/main" val="21361504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6QLnjpDmemWvdkPv8CNhLB"/>
</p:tagLst>
</file>

<file path=ppt/tags/tag2.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ags/tag3.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forme de estado del proyect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9086</TotalTime>
  <Words>2942</Words>
  <Application>Microsoft Office PowerPoint</Application>
  <PresentationFormat>Presentación en pantalla (4:3)</PresentationFormat>
  <Paragraphs>414</Paragraphs>
  <Slides>58</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58</vt:i4>
      </vt:variant>
    </vt:vector>
  </HeadingPairs>
  <TitlesOfParts>
    <vt:vector size="67" baseType="lpstr">
      <vt:lpstr>Arial</vt:lpstr>
      <vt:lpstr>Arial Black</vt:lpstr>
      <vt:lpstr>Calibri</vt:lpstr>
      <vt:lpstr>Courier New</vt:lpstr>
      <vt:lpstr>Georgia</vt:lpstr>
      <vt:lpstr>Tahoma</vt:lpstr>
      <vt:lpstr>Wingdings</vt:lpstr>
      <vt:lpstr>Tema de Office</vt:lpstr>
      <vt:lpstr>Informe de estado del proyecto</vt:lpstr>
      <vt:lpstr>Presentación de PowerPoint</vt:lpstr>
      <vt:lpstr>Presentación de PowerPoint</vt:lpstr>
      <vt:lpstr>Presentación de PowerPoint</vt:lpstr>
      <vt:lpstr>Presentación de PowerPoint</vt:lpstr>
      <vt:lpstr>¿Why should we keep on consuming our natural resources and continue polluting the platet when we have the biggest and inexhaustible source of energy known in front of us, which is the sun?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The thermal energy collectors through to cilindricoparabólicos</vt:lpstr>
      <vt:lpstr>Presentación de PowerPoint</vt:lpstr>
      <vt:lpstr>Presentación de PowerPoint</vt:lpstr>
      <vt:lpstr>SOLAR TURBINE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Generator with parabolic concentrator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Yo</dc:creator>
  <cp:lastModifiedBy>jonás villarrubia Ruiz</cp:lastModifiedBy>
  <cp:revision>221</cp:revision>
  <dcterms:created xsi:type="dcterms:W3CDTF">2013-06-11T09:29:19Z</dcterms:created>
  <dcterms:modified xsi:type="dcterms:W3CDTF">2015-01-03T09:04:50Z</dcterms:modified>
</cp:coreProperties>
</file>